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0" r:id="rId4"/>
  </p:sldMasterIdLst>
  <p:notesMasterIdLst>
    <p:notesMasterId r:id="rId24"/>
  </p:notesMasterIdLst>
  <p:sldIdLst>
    <p:sldId id="287" r:id="rId5"/>
    <p:sldId id="304" r:id="rId6"/>
    <p:sldId id="272" r:id="rId7"/>
    <p:sldId id="295" r:id="rId8"/>
    <p:sldId id="293" r:id="rId9"/>
    <p:sldId id="335" r:id="rId10"/>
    <p:sldId id="281" r:id="rId11"/>
    <p:sldId id="321" r:id="rId12"/>
    <p:sldId id="322" r:id="rId13"/>
    <p:sldId id="328" r:id="rId14"/>
    <p:sldId id="329" r:id="rId15"/>
    <p:sldId id="324" r:id="rId16"/>
    <p:sldId id="323" r:id="rId17"/>
    <p:sldId id="284" r:id="rId18"/>
    <p:sldId id="325" r:id="rId19"/>
    <p:sldId id="326" r:id="rId20"/>
    <p:sldId id="301" r:id="rId21"/>
    <p:sldId id="327" r:id="rId22"/>
    <p:sldId id="31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100"/>
    <a:srgbClr val="008000"/>
    <a:srgbClr val="39AEA9"/>
    <a:srgbClr val="D60093"/>
    <a:srgbClr val="557B83"/>
    <a:srgbClr val="5B5151"/>
    <a:srgbClr val="A2D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3590" autoAdjust="0"/>
  </p:normalViewPr>
  <p:slideViewPr>
    <p:cSldViewPr snapToGrid="0">
      <p:cViewPr varScale="1">
        <p:scale>
          <a:sx n="76" d="100"/>
          <a:sy n="76" d="100"/>
        </p:scale>
        <p:origin x="180" y="768"/>
      </p:cViewPr>
      <p:guideLst>
        <p:guide orient="horz" pos="4020"/>
        <p:guide pos="3840"/>
        <p:guide orient="horz" pos="12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0B56-8618-450B-A6E1-A12140B90C63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46FE2-4A24-4536-9AF6-C17E81D945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41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Encerre com frases positivas e coloque-se à disposição.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926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52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95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1975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6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059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8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1858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68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42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Encerre com frases positivas e coloque-se à disposição.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159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Encerre com frases positivas e coloque-se à disposição.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1824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535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396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46FE2-4A24-4536-9AF6-C17E81D945C3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3629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27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7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3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6FE2-4A24-4536-9AF6-C17E81D945C3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0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93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70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70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698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8904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69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VERDE PROYEC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86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36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-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97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9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8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9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33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37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10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69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77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8525B-E852-4282-BB3E-947B811104D5}" type="datetimeFigureOut">
              <a:rPr lang="pt-BR" smtClean="0"/>
              <a:t>05/06/2023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9B16D-A849-4DED-A546-CC62C54705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25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4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595229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6pPr>
      <a:lvl7pPr marL="1190457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7pPr>
      <a:lvl8pPr marL="1785686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8pPr>
      <a:lvl9pPr marL="2380915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9pPr>
    </p:titleStyle>
    <p:bodyStyle>
      <a:lvl1pPr marL="446088" indent="-4460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66788" indent="-3714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487488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082800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678113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273758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6pPr>
      <a:lvl7pPr marL="3868986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7pPr>
      <a:lvl8pPr marL="4464215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8pPr>
      <a:lvl9pPr marL="5059444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1pPr>
      <a:lvl2pPr marL="595229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2pPr>
      <a:lvl3pPr marL="1190457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3pPr>
      <a:lvl4pPr marL="1785686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4pPr>
      <a:lvl5pPr marL="2380915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5pPr>
      <a:lvl6pPr marL="2976143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6pPr>
      <a:lvl7pPr marL="3571372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7pPr>
      <a:lvl8pPr marL="4166601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8pPr>
      <a:lvl9pPr marL="4761829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47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609402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609402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609402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609402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609402" rtl="0" eaLnBrk="0" fontAlgn="base" hangingPunct="0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609402" algn="ctr" defTabSz="609402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8804" algn="ctr" defTabSz="609402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205" algn="ctr" defTabSz="609402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7607" algn="ctr" defTabSz="609402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052" indent="-457052" algn="l" defTabSz="60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990278" indent="-380876" algn="l" defTabSz="60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23505" indent="-304701" algn="l" defTabSz="60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32907" indent="-304701" algn="l" defTabSz="60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42308" indent="-304701" algn="l" defTabSz="60940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51710" indent="-304701" algn="l" defTabSz="609402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609402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609402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609402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60940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06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fi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11"/>
          <a:stretch/>
        </p:blipFill>
        <p:spPr>
          <a:xfrm>
            <a:off x="-265176" y="0"/>
            <a:ext cx="5337392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143000" y="2920880"/>
            <a:ext cx="10077450" cy="13972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0" b="1" kern="0" spc="-300" dirty="0">
                <a:solidFill>
                  <a:srgbClr val="008000"/>
                </a:solidFill>
                <a:latin typeface="Century Gothic" panose="020B0502020202020204" pitchFamily="34" charset="0"/>
              </a:rPr>
              <a:t>REDE  SINETE</a:t>
            </a:r>
            <a:endParaRPr kumimoji="0" lang="pt-BR" sz="12000" b="1" i="0" u="none" strike="noStrike" kern="0" cap="none" spc="-30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122256" y="5289541"/>
            <a:ext cx="8048155" cy="8802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ESTAMOS FELIZES EM TER </a:t>
            </a:r>
            <a:r>
              <a:rPr lang="pt-BR" sz="3200" b="1" kern="0" dirty="0">
                <a:solidFill>
                  <a:srgbClr val="008000"/>
                </a:solidFill>
                <a:latin typeface="Century Gothic" panose="020B0502020202020204" pitchFamily="34" charset="0"/>
              </a:rPr>
              <a:t>VOCÊ NO NOSSO CONVÊNIO 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3720" y="1949461"/>
            <a:ext cx="11104561" cy="2959078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B791C7-49D8-4655-FD1B-CBCA47EFF0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42" y="105877"/>
            <a:ext cx="2565758" cy="25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-585787" y="5225840"/>
            <a:ext cx="10987087" cy="1174960"/>
          </a:xfrm>
          <a:prstGeom prst="rect">
            <a:avLst/>
          </a:prstGeom>
          <a:noFill/>
          <a:ln w="104775">
            <a:solidFill>
              <a:srgbClr val="39AE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3732812" y="5192878"/>
            <a:ext cx="83849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5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SERVIÇOS</a:t>
            </a:r>
            <a:r>
              <a:rPr lang="pt-BR" sz="6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176665" y="5382432"/>
            <a:ext cx="32947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000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NOSSOS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046EF1-DA34-8B20-EED2-E70B1A5BCA30}"/>
              </a:ext>
            </a:extLst>
          </p:cNvPr>
          <p:cNvSpPr txBox="1"/>
          <p:nvPr/>
        </p:nvSpPr>
        <p:spPr>
          <a:xfrm>
            <a:off x="750153" y="389781"/>
            <a:ext cx="2721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PODOLOGIA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017AD7-0FF5-D44B-F9F1-862C74732695}"/>
              </a:ext>
            </a:extLst>
          </p:cNvPr>
          <p:cNvSpPr txBox="1"/>
          <p:nvPr/>
        </p:nvSpPr>
        <p:spPr>
          <a:xfrm>
            <a:off x="4324997" y="389781"/>
            <a:ext cx="19956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MANICURE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28B7CA3-2F6E-FC7C-A3E2-326C4D3FC93D}"/>
              </a:ext>
            </a:extLst>
          </p:cNvPr>
          <p:cNvSpPr txBox="1"/>
          <p:nvPr/>
        </p:nvSpPr>
        <p:spPr>
          <a:xfrm>
            <a:off x="7696162" y="226814"/>
            <a:ext cx="2721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PILATES</a:t>
            </a:r>
          </a:p>
        </p:txBody>
      </p:sp>
      <p:pic>
        <p:nvPicPr>
          <p:cNvPr id="19" name="Imagem 18" descr="Mão segurando controle de vídeo game&#10;&#10;Descrição gerada automaticamente">
            <a:extLst>
              <a:ext uri="{FF2B5EF4-FFF2-40B4-BE49-F238E27FC236}">
                <a16:creationId xmlns:a16="http://schemas.microsoft.com/office/drawing/2014/main" id="{B9E393C5-13BD-0FB3-741B-D05AEC411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92" b="-3"/>
          <a:stretch/>
        </p:blipFill>
        <p:spPr>
          <a:xfrm>
            <a:off x="750153" y="1072898"/>
            <a:ext cx="2511877" cy="2152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Manicure Pedicure Imagens – Download Grátis no Freepik">
            <a:extLst>
              <a:ext uri="{FF2B5EF4-FFF2-40B4-BE49-F238E27FC236}">
                <a16:creationId xmlns:a16="http://schemas.microsoft.com/office/drawing/2014/main" id="{A1C3F759-2E49-092B-566D-8119F954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55" y="1072899"/>
            <a:ext cx="2609321" cy="2152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 que é Pilates Solo? Conheça tudo sobre essa modalidade!">
            <a:extLst>
              <a:ext uri="{FF2B5EF4-FFF2-40B4-BE49-F238E27FC236}">
                <a16:creationId xmlns:a16="http://schemas.microsoft.com/office/drawing/2014/main" id="{0D0DF7C2-4504-7CDA-9A23-8D69C0A7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41" y="1039936"/>
            <a:ext cx="2758289" cy="2185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5527559-BAA5-8095-D1BF-D1397FC532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22" y="156517"/>
            <a:ext cx="1727695" cy="17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-585787" y="5225840"/>
            <a:ext cx="10987087" cy="1174960"/>
          </a:xfrm>
          <a:prstGeom prst="rect">
            <a:avLst/>
          </a:prstGeom>
          <a:noFill/>
          <a:ln w="104775">
            <a:solidFill>
              <a:srgbClr val="39AE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3732812" y="5192878"/>
            <a:ext cx="83849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5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SERVIÇOS</a:t>
            </a:r>
            <a:r>
              <a:rPr lang="pt-BR" sz="6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176665" y="5382432"/>
            <a:ext cx="32947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000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NOSSOS</a:t>
            </a:r>
          </a:p>
        </p:txBody>
      </p:sp>
      <p:pic>
        <p:nvPicPr>
          <p:cNvPr id="1028" name="Picture 4" descr="Fisioterapia - FMU">
            <a:extLst>
              <a:ext uri="{FF2B5EF4-FFF2-40B4-BE49-F238E27FC236}">
                <a16:creationId xmlns:a16="http://schemas.microsoft.com/office/drawing/2014/main" id="{6B0EB35A-1B26-93EE-6BB8-F5D8E7B1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8" y="1047469"/>
            <a:ext cx="2367935" cy="2097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4046EF1-DA34-8B20-EED2-E70B1A5BCA30}"/>
              </a:ext>
            </a:extLst>
          </p:cNvPr>
          <p:cNvSpPr txBox="1"/>
          <p:nvPr/>
        </p:nvSpPr>
        <p:spPr>
          <a:xfrm>
            <a:off x="750153" y="375267"/>
            <a:ext cx="2721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FISIOTERAPIA</a:t>
            </a:r>
          </a:p>
        </p:txBody>
      </p:sp>
      <p:pic>
        <p:nvPicPr>
          <p:cNvPr id="1032" name="Picture 8" descr="Tipos de massagem: conheça suas funções terapêuticas">
            <a:extLst>
              <a:ext uri="{FF2B5EF4-FFF2-40B4-BE49-F238E27FC236}">
                <a16:creationId xmlns:a16="http://schemas.microsoft.com/office/drawing/2014/main" id="{ACC6220C-0E78-9EF1-F7EE-874B1E196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88" y="1047469"/>
            <a:ext cx="2392636" cy="2203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017AD7-0FF5-D44B-F9F1-862C74732695}"/>
              </a:ext>
            </a:extLst>
          </p:cNvPr>
          <p:cNvSpPr txBox="1"/>
          <p:nvPr/>
        </p:nvSpPr>
        <p:spPr>
          <a:xfrm>
            <a:off x="4100383" y="332803"/>
            <a:ext cx="2721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MASSAGEM</a:t>
            </a:r>
          </a:p>
        </p:txBody>
      </p:sp>
      <p:pic>
        <p:nvPicPr>
          <p:cNvPr id="1034" name="Picture 10" descr="Estética e Cosmética - UNIBRASIL">
            <a:extLst>
              <a:ext uri="{FF2B5EF4-FFF2-40B4-BE49-F238E27FC236}">
                <a16:creationId xmlns:a16="http://schemas.microsoft.com/office/drawing/2014/main" id="{D6DD4D0E-D5E4-685F-69CE-A7F213FC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02" y="944362"/>
            <a:ext cx="2317595" cy="2306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28B7CA3-2F6E-FC7C-A3E2-326C4D3FC93D}"/>
              </a:ext>
            </a:extLst>
          </p:cNvPr>
          <p:cNvSpPr txBox="1"/>
          <p:nvPr/>
        </p:nvSpPr>
        <p:spPr>
          <a:xfrm>
            <a:off x="7696162" y="212300"/>
            <a:ext cx="27212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latin typeface="Century Gothic" panose="020B0502020202020204" pitchFamily="34" charset="0"/>
              </a:rPr>
              <a:t>ESTÉTICA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EF7EFD-8CCF-934E-0F77-B013D54C63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22" y="156517"/>
            <a:ext cx="1727695" cy="17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315961" y="1298317"/>
            <a:ext cx="7644942" cy="189180"/>
          </a:xfrm>
          <a:prstGeom prst="rect">
            <a:avLst/>
          </a:prstGeom>
          <a:solidFill>
            <a:srgbClr val="39AEA9"/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9AEA9"/>
              </a:solidFill>
              <a:effectLst/>
              <a:uLnTx/>
              <a:uFillTx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15960" y="685266"/>
            <a:ext cx="8388653" cy="6821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REDES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rgbClr val="39AEA9"/>
                </a:solidFill>
                <a:effectLst/>
                <a:uLnTx/>
                <a:uFillTx/>
                <a:latin typeface="Century Gothic" panose="020B0502020202020204" pitchFamily="34" charset="0"/>
              </a:rPr>
              <a:t>SOCIAIS </a:t>
            </a:r>
            <a:r>
              <a:rPr kumimoji="0" lang="pt-BR" sz="5400" b="1" i="0" u="none" strike="noStrike" kern="0" cap="none" spc="-300" normalizeH="0" noProof="0" dirty="0">
                <a:ln>
                  <a:noFill/>
                </a:ln>
                <a:solidFill>
                  <a:srgbClr val="39AEA9"/>
                </a:solidFill>
                <a:effectLst/>
                <a:uLnTx/>
                <a:uFillTx/>
                <a:latin typeface="Century Gothic" panose="020B0502020202020204" pitchFamily="34" charset="0"/>
              </a:rPr>
              <a:t>CIRÚRGICA</a:t>
            </a:r>
            <a:r>
              <a:rPr kumimoji="0" lang="pt-BR" sz="5400" b="0" i="0" u="none" strike="noStrike" kern="0" cap="none" spc="-30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cxnSp>
        <p:nvCxnSpPr>
          <p:cNvPr id="35" name="Conector reto 34"/>
          <p:cNvCxnSpPr/>
          <p:nvPr/>
        </p:nvCxnSpPr>
        <p:spPr>
          <a:xfrm>
            <a:off x="87086" y="3942794"/>
            <a:ext cx="6836228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5748020" y="1650975"/>
            <a:ext cx="0" cy="638175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 rot="2700000">
            <a:off x="5611770" y="3806544"/>
            <a:ext cx="272500" cy="2725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66542-1962-C32E-4C3C-DF6CB8A1E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01" y="3112238"/>
            <a:ext cx="4888675" cy="23187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371C1F-DC8F-76A7-30F2-F3FF20EA3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903" y="1670774"/>
            <a:ext cx="1250093" cy="1289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E66AFA-EFF4-8F6D-C435-807344C75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039" y="1822402"/>
            <a:ext cx="1138060" cy="11380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2C6C98-E92E-9DA9-9876-C959AA98F3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21" y="291127"/>
            <a:ext cx="1470452" cy="14704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5A56FC-75C6-A1E4-B4DE-7B75118BD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112238"/>
            <a:ext cx="4451206" cy="22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0" y="392694"/>
            <a:ext cx="12164188" cy="1843088"/>
          </a:xfrm>
          <a:prstGeom prst="rect">
            <a:avLst/>
          </a:prstGeom>
          <a:noFill/>
          <a:ln w="104775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" name="Retângulo 6"/>
          <p:cNvSpPr/>
          <p:nvPr/>
        </p:nvSpPr>
        <p:spPr>
          <a:xfrm>
            <a:off x="3117732" y="883351"/>
            <a:ext cx="90464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kern="0" spc="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LOJAS DROGARIA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-273131" y="1020364"/>
            <a:ext cx="3305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NOSSAS</a:t>
            </a:r>
          </a:p>
        </p:txBody>
      </p:sp>
      <p:cxnSp>
        <p:nvCxnSpPr>
          <p:cNvPr id="29" name="Conector reto 52"/>
          <p:cNvCxnSpPr>
            <a:cxnSpLocks/>
          </p:cNvCxnSpPr>
          <p:nvPr/>
        </p:nvCxnSpPr>
        <p:spPr>
          <a:xfrm>
            <a:off x="201766" y="0"/>
            <a:ext cx="39318" cy="6757060"/>
          </a:xfrm>
          <a:prstGeom prst="line">
            <a:avLst/>
          </a:prstGeom>
          <a:ln w="19050" cap="rnd">
            <a:solidFill>
              <a:srgbClr val="39AEA9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6146CEAC-46DA-90F1-7F26-1657A9BF8C08}"/>
              </a:ext>
            </a:extLst>
          </p:cNvPr>
          <p:cNvSpPr/>
          <p:nvPr/>
        </p:nvSpPr>
        <p:spPr>
          <a:xfrm>
            <a:off x="2374928" y="2665806"/>
            <a:ext cx="3180170" cy="562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F75CFBD-FBF5-A47E-18C2-C979D5514FFC}"/>
              </a:ext>
            </a:extLst>
          </p:cNvPr>
          <p:cNvSpPr txBox="1"/>
          <p:nvPr/>
        </p:nvSpPr>
        <p:spPr>
          <a:xfrm>
            <a:off x="2657101" y="2706939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Mooca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E4E01E81-C83C-9B10-15DB-C3339E3B6B0B}"/>
              </a:ext>
            </a:extLst>
          </p:cNvPr>
          <p:cNvSpPr/>
          <p:nvPr/>
        </p:nvSpPr>
        <p:spPr>
          <a:xfrm>
            <a:off x="2374928" y="4031267"/>
            <a:ext cx="3180170" cy="562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F0959A3-56E0-7428-332C-ADFBFA775197}"/>
              </a:ext>
            </a:extLst>
          </p:cNvPr>
          <p:cNvSpPr txBox="1"/>
          <p:nvPr/>
        </p:nvSpPr>
        <p:spPr>
          <a:xfrm>
            <a:off x="2583915" y="4091060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Bresser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3E5035B-B21F-63D2-EC8B-40D420C8B0FD}"/>
              </a:ext>
            </a:extLst>
          </p:cNvPr>
          <p:cNvSpPr/>
          <p:nvPr/>
        </p:nvSpPr>
        <p:spPr>
          <a:xfrm>
            <a:off x="6480448" y="2684756"/>
            <a:ext cx="3180170" cy="562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F180D97-6531-8938-5228-1FF443682030}"/>
              </a:ext>
            </a:extLst>
          </p:cNvPr>
          <p:cNvSpPr txBox="1"/>
          <p:nvPr/>
        </p:nvSpPr>
        <p:spPr>
          <a:xfrm>
            <a:off x="6790176" y="2740804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Vila Matilde 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93884A55-D6DB-B8BA-DDE2-9567C66F1DCE}"/>
              </a:ext>
            </a:extLst>
          </p:cNvPr>
          <p:cNvSpPr/>
          <p:nvPr/>
        </p:nvSpPr>
        <p:spPr>
          <a:xfrm>
            <a:off x="6436289" y="4065414"/>
            <a:ext cx="3180170" cy="562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F3F7C7C-3788-17DC-2A02-66D62564A763}"/>
              </a:ext>
            </a:extLst>
          </p:cNvPr>
          <p:cNvSpPr txBox="1"/>
          <p:nvPr/>
        </p:nvSpPr>
        <p:spPr>
          <a:xfrm>
            <a:off x="6746015" y="4132193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Belém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92C0773-0CE7-FEF0-EA25-9CF5EF442ABD}"/>
              </a:ext>
            </a:extLst>
          </p:cNvPr>
          <p:cNvSpPr/>
          <p:nvPr/>
        </p:nvSpPr>
        <p:spPr>
          <a:xfrm>
            <a:off x="4490607" y="5347408"/>
            <a:ext cx="3180170" cy="562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39E8B0E-46BB-1CDC-4F9D-FE0372432BFE}"/>
              </a:ext>
            </a:extLst>
          </p:cNvPr>
          <p:cNvSpPr txBox="1"/>
          <p:nvPr/>
        </p:nvSpPr>
        <p:spPr>
          <a:xfrm>
            <a:off x="4737416" y="5388541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SITE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90B2195-0F70-2B11-E724-CFC24B89286B}"/>
              </a:ext>
            </a:extLst>
          </p:cNvPr>
          <p:cNvSpPr txBox="1"/>
          <p:nvPr/>
        </p:nvSpPr>
        <p:spPr>
          <a:xfrm>
            <a:off x="1912252" y="3334639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Rua da Mooca, 2287 - Mooca </a:t>
            </a:r>
            <a:endParaRPr lang="pt-BR" sz="15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724EC5-185A-6DB4-F842-18A7701D08EF}"/>
              </a:ext>
            </a:extLst>
          </p:cNvPr>
          <p:cNvSpPr txBox="1"/>
          <p:nvPr/>
        </p:nvSpPr>
        <p:spPr>
          <a:xfrm>
            <a:off x="1912252" y="4751117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Rua Bresser, 1448 Brás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A6438E9-ACF7-408B-091F-FD89F7BC1E4B}"/>
              </a:ext>
            </a:extLst>
          </p:cNvPr>
          <p:cNvSpPr txBox="1"/>
          <p:nvPr/>
        </p:nvSpPr>
        <p:spPr>
          <a:xfrm>
            <a:off x="5973608" y="3371659"/>
            <a:ext cx="4105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Av</a:t>
            </a:r>
            <a:r>
              <a:rPr lang="pt-BR" sz="1600" dirty="0">
                <a:solidFill>
                  <a:srgbClr val="303030"/>
                </a:solidFill>
                <a:latin typeface="Montserrat" panose="00000500000000000000" pitchFamily="2" charset="0"/>
              </a:rPr>
              <a:t>.</a:t>
            </a: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 Waldemar Carlos Pereira, 642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Vila Talarico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00B0418-BF17-A0B0-0788-1B19C04080CF}"/>
              </a:ext>
            </a:extLst>
          </p:cNvPr>
          <p:cNvSpPr txBox="1"/>
          <p:nvPr/>
        </p:nvSpPr>
        <p:spPr>
          <a:xfrm>
            <a:off x="6017773" y="4639880"/>
            <a:ext cx="4105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Largo São José do Belém, 173 - Belenzinho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5B7C6A1-D3AC-E5F0-61AD-D31B90BF798D}"/>
              </a:ext>
            </a:extLst>
          </p:cNvPr>
          <p:cNvSpPr txBox="1"/>
          <p:nvPr/>
        </p:nvSpPr>
        <p:spPr>
          <a:xfrm>
            <a:off x="4027931" y="5884354"/>
            <a:ext cx="41055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www.sinete.com.br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205016-2AB9-9243-7517-768F3BB78C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94" y="434377"/>
            <a:ext cx="1727041" cy="1727041"/>
          </a:xfrm>
          <a:prstGeom prst="rect">
            <a:avLst/>
          </a:prstGeom>
        </p:spPr>
      </p:pic>
      <p:sp>
        <p:nvSpPr>
          <p:cNvPr id="5" name="Retângulo 59">
            <a:extLst>
              <a:ext uri="{FF2B5EF4-FFF2-40B4-BE49-F238E27FC236}">
                <a16:creationId xmlns:a16="http://schemas.microsoft.com/office/drawing/2014/main" id="{CDDA038E-5D2D-80B8-8897-644312135EA4}"/>
              </a:ext>
            </a:extLst>
          </p:cNvPr>
          <p:cNvSpPr/>
          <p:nvPr/>
        </p:nvSpPr>
        <p:spPr>
          <a:xfrm rot="2700000">
            <a:off x="56437" y="2981159"/>
            <a:ext cx="272500" cy="27250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6" name="Retângulo 59">
            <a:extLst>
              <a:ext uri="{FF2B5EF4-FFF2-40B4-BE49-F238E27FC236}">
                <a16:creationId xmlns:a16="http://schemas.microsoft.com/office/drawing/2014/main" id="{195255CF-346F-5202-5D4C-EC73026309EE}"/>
              </a:ext>
            </a:extLst>
          </p:cNvPr>
          <p:cNvSpPr/>
          <p:nvPr/>
        </p:nvSpPr>
        <p:spPr>
          <a:xfrm rot="2700000">
            <a:off x="65516" y="5323149"/>
            <a:ext cx="272500" cy="27250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315961" y="1298317"/>
            <a:ext cx="7644942" cy="1891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047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9AEA9"/>
              </a:solidFill>
              <a:effectLst/>
              <a:uLnTx/>
              <a:uFillTx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15960" y="685266"/>
            <a:ext cx="8163021" cy="6821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REDES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SOCIAIS </a:t>
            </a:r>
            <a:r>
              <a:rPr kumimoji="0" lang="pt-BR" sz="5400" b="1" i="0" u="none" strike="noStrike" kern="0" cap="none" spc="-300" normalizeH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DROGARIA</a:t>
            </a:r>
            <a:r>
              <a:rPr kumimoji="0" lang="pt-BR" sz="5400" b="0" i="0" u="none" strike="noStrike" kern="0" cap="none" spc="-30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cxnSp>
        <p:nvCxnSpPr>
          <p:cNvPr id="35" name="Conector reto 34"/>
          <p:cNvCxnSpPr/>
          <p:nvPr/>
        </p:nvCxnSpPr>
        <p:spPr>
          <a:xfrm>
            <a:off x="87086" y="3942794"/>
            <a:ext cx="6836228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5748020" y="1650975"/>
            <a:ext cx="0" cy="638175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 rot="2700000">
            <a:off x="5611770" y="3806544"/>
            <a:ext cx="272500" cy="2725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371C1F-DC8F-76A7-30F2-F3FF20EA3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03" y="1670774"/>
            <a:ext cx="1250093" cy="1289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E66AFA-EFF4-8F6D-C435-807344C7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039" y="1822402"/>
            <a:ext cx="1138060" cy="11380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2DA12D-E3B8-4700-37A2-9CA7C91D6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44" y="3107893"/>
            <a:ext cx="5024176" cy="274298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6E0D397-1795-4489-65F3-67EA61B2B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487" y="3158482"/>
            <a:ext cx="4677022" cy="20759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6F1D8E2-2731-B1FC-AB08-82BFCDCAA5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94" y="434377"/>
            <a:ext cx="1727041" cy="17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0" y="392694"/>
            <a:ext cx="12164188" cy="1843088"/>
          </a:xfrm>
          <a:prstGeom prst="rect">
            <a:avLst/>
          </a:prstGeom>
          <a:noFill/>
          <a:ln w="104775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4" name="Retângulo 6"/>
          <p:cNvSpPr/>
          <p:nvPr/>
        </p:nvSpPr>
        <p:spPr>
          <a:xfrm>
            <a:off x="3117732" y="883351"/>
            <a:ext cx="90464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kern="0" spc="600" dirty="0">
                <a:solidFill>
                  <a:schemeClr val="accent2"/>
                </a:solidFill>
                <a:latin typeface="Century Gothic" panose="020B0502020202020204" pitchFamily="34" charset="0"/>
              </a:rPr>
              <a:t>LOJAS</a:t>
            </a:r>
            <a:r>
              <a:rPr lang="pt-BR" sz="5000" b="1" kern="0" spc="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4000" b="1" kern="0" spc="600" dirty="0">
                <a:solidFill>
                  <a:schemeClr val="accent2"/>
                </a:solidFill>
                <a:latin typeface="Century Gothic" panose="020B0502020202020204" pitchFamily="34" charset="0"/>
              </a:rPr>
              <a:t>MANIPULAÇÃO</a:t>
            </a:r>
            <a:r>
              <a:rPr lang="pt-BR" sz="4000" b="1" kern="0" spc="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-273131" y="1020364"/>
            <a:ext cx="3305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chemeClr val="accent2"/>
                </a:solidFill>
                <a:latin typeface="Century Gothic" panose="020B0502020202020204" pitchFamily="34" charset="0"/>
              </a:rPr>
              <a:t>NOSSAS</a:t>
            </a:r>
          </a:p>
        </p:txBody>
      </p:sp>
      <p:cxnSp>
        <p:nvCxnSpPr>
          <p:cNvPr id="29" name="Conector reto 52"/>
          <p:cNvCxnSpPr>
            <a:cxnSpLocks/>
          </p:cNvCxnSpPr>
          <p:nvPr/>
        </p:nvCxnSpPr>
        <p:spPr>
          <a:xfrm>
            <a:off x="201766" y="0"/>
            <a:ext cx="39318" cy="6757060"/>
          </a:xfrm>
          <a:prstGeom prst="line">
            <a:avLst/>
          </a:prstGeom>
          <a:ln w="19050" cap="rnd">
            <a:solidFill>
              <a:srgbClr val="39AEA9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59"/>
          <p:cNvSpPr/>
          <p:nvPr/>
        </p:nvSpPr>
        <p:spPr>
          <a:xfrm rot="2700000">
            <a:off x="84248" y="1030207"/>
            <a:ext cx="272500" cy="272500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6146CEAC-46DA-90F1-7F26-1657A9BF8C08}"/>
              </a:ext>
            </a:extLst>
          </p:cNvPr>
          <p:cNvSpPr/>
          <p:nvPr/>
        </p:nvSpPr>
        <p:spPr>
          <a:xfrm>
            <a:off x="2374928" y="2665806"/>
            <a:ext cx="3180170" cy="56259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F75CFBD-FBF5-A47E-18C2-C979D5514FFC}"/>
              </a:ext>
            </a:extLst>
          </p:cNvPr>
          <p:cNvSpPr txBox="1"/>
          <p:nvPr/>
        </p:nvSpPr>
        <p:spPr>
          <a:xfrm>
            <a:off x="2657101" y="2706939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Mooca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FDBAA166-30A2-8831-958B-91B26C35FCE8}"/>
              </a:ext>
            </a:extLst>
          </p:cNvPr>
          <p:cNvSpPr/>
          <p:nvPr/>
        </p:nvSpPr>
        <p:spPr>
          <a:xfrm>
            <a:off x="6436289" y="2665806"/>
            <a:ext cx="3180170" cy="56259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A0CBB05-1A0D-EE39-BB34-0D86F8D9D2D1}"/>
              </a:ext>
            </a:extLst>
          </p:cNvPr>
          <p:cNvSpPr txBox="1"/>
          <p:nvPr/>
        </p:nvSpPr>
        <p:spPr>
          <a:xfrm>
            <a:off x="6746017" y="2706938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Vila Matilde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90B2195-0F70-2B11-E724-CFC24B89286B}"/>
              </a:ext>
            </a:extLst>
          </p:cNvPr>
          <p:cNvSpPr txBox="1"/>
          <p:nvPr/>
        </p:nvSpPr>
        <p:spPr>
          <a:xfrm>
            <a:off x="1912252" y="3334639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Rua da Mooca, 2287 - Mooca </a:t>
            </a:r>
            <a:endParaRPr lang="pt-BR" sz="15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E56E1C2-83D0-3FF2-27C4-19ABFC5BADCC}"/>
              </a:ext>
            </a:extLst>
          </p:cNvPr>
          <p:cNvSpPr txBox="1"/>
          <p:nvPr/>
        </p:nvSpPr>
        <p:spPr>
          <a:xfrm>
            <a:off x="5973612" y="3289346"/>
            <a:ext cx="4105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 Av</a:t>
            </a:r>
            <a:r>
              <a:rPr lang="pt-BR" sz="1600" dirty="0">
                <a:solidFill>
                  <a:srgbClr val="303030"/>
                </a:solidFill>
                <a:latin typeface="Montserrat" panose="00000500000000000000" pitchFamily="2" charset="0"/>
              </a:rPr>
              <a:t>.</a:t>
            </a: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 Waldemar Carlos Pereira, 642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solidFill>
                  <a:srgbClr val="303030"/>
                </a:solidFill>
                <a:effectLst/>
                <a:latin typeface="Montserrat" panose="00000500000000000000" pitchFamily="2" charset="0"/>
              </a:rPr>
              <a:t>Vila Talarico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5B7C6A1-D3AC-E5F0-61AD-D31B90BF798D}"/>
              </a:ext>
            </a:extLst>
          </p:cNvPr>
          <p:cNvSpPr txBox="1"/>
          <p:nvPr/>
        </p:nvSpPr>
        <p:spPr>
          <a:xfrm>
            <a:off x="3965012" y="4871058"/>
            <a:ext cx="41055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chemeClr val="accent2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www.sinete.com.br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1FCD57C-973E-9FD4-91A5-C343936CA661}"/>
              </a:ext>
            </a:extLst>
          </p:cNvPr>
          <p:cNvSpPr/>
          <p:nvPr/>
        </p:nvSpPr>
        <p:spPr>
          <a:xfrm>
            <a:off x="4505915" y="4229357"/>
            <a:ext cx="3180170" cy="56259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8372E2-B524-C5D4-2EDB-353B203BB953}"/>
              </a:ext>
            </a:extLst>
          </p:cNvPr>
          <p:cNvSpPr txBox="1"/>
          <p:nvPr/>
        </p:nvSpPr>
        <p:spPr>
          <a:xfrm>
            <a:off x="4737415" y="4273948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SITE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46A8137-69E5-8059-A336-F9AEB46A4E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19" y="428319"/>
            <a:ext cx="1760769" cy="17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315961" y="1298317"/>
            <a:ext cx="7644942" cy="189180"/>
          </a:xfrm>
          <a:prstGeom prst="rect">
            <a:avLst/>
          </a:prstGeom>
          <a:solidFill>
            <a:schemeClr val="accent2"/>
          </a:solidFill>
          <a:ln w="104775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9AEA9"/>
              </a:solidFill>
              <a:effectLst/>
              <a:uLnTx/>
              <a:uFillTx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15960" y="685523"/>
            <a:ext cx="9002211" cy="68166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0" cap="none" spc="-30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REDES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pt-BR" sz="5400" b="0" i="0" u="none" strike="noStrike" kern="0" cap="none" spc="-30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</a:rPr>
              <a:t>SOCIAIS </a:t>
            </a:r>
            <a:r>
              <a:rPr kumimoji="0" lang="pt-BR" sz="5400" b="1" i="0" u="none" strike="noStrike" kern="0" cap="none" spc="-30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</a:rPr>
              <a:t>Manipulação</a:t>
            </a:r>
            <a:endParaRPr kumimoji="0" lang="pt-BR" sz="5400" b="0" i="0" u="none" strike="noStrike" kern="0" cap="none" spc="-30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5" name="Conector reto 34"/>
          <p:cNvCxnSpPr/>
          <p:nvPr/>
        </p:nvCxnSpPr>
        <p:spPr>
          <a:xfrm>
            <a:off x="87086" y="3942794"/>
            <a:ext cx="6836228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5748020" y="1650975"/>
            <a:ext cx="0" cy="638175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/>
          <p:nvPr/>
        </p:nvSpPr>
        <p:spPr>
          <a:xfrm rot="2700000">
            <a:off x="5611770" y="3806544"/>
            <a:ext cx="272500" cy="2725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371C1F-DC8F-76A7-30F2-F3FF20EA3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03" y="1670774"/>
            <a:ext cx="1250093" cy="12896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E66AFA-EFF4-8F6D-C435-807344C7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039" y="1822402"/>
            <a:ext cx="1138060" cy="113806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092175F-68BB-6D1A-D29C-969ACAC07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3" y="3238858"/>
            <a:ext cx="4317483" cy="23523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2192DD-5184-CCEF-48E1-AB58E647D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00" y="3263796"/>
            <a:ext cx="5298903" cy="173212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8AAD3E-273A-907D-0418-7B7D7D88E6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19" y="428319"/>
            <a:ext cx="1760769" cy="17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093A13E-5BFA-2E59-7AAC-1A28DD9E61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15" y="3984954"/>
            <a:ext cx="2308968" cy="23089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08C346-195C-E113-83DA-0066AF9F7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29" y="0"/>
            <a:ext cx="6858000" cy="6858000"/>
          </a:xfrm>
          <a:prstGeom prst="rect">
            <a:avLst/>
          </a:prstGeom>
        </p:spPr>
      </p:pic>
      <p:sp>
        <p:nvSpPr>
          <p:cNvPr id="13" name="Retângulo 2"/>
          <p:cNvSpPr/>
          <p:nvPr/>
        </p:nvSpPr>
        <p:spPr>
          <a:xfrm>
            <a:off x="74286" y="342258"/>
            <a:ext cx="10987087" cy="1174960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rgbClr val="008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3114980" y="342258"/>
            <a:ext cx="108938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5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PRODUTOS</a:t>
            </a:r>
            <a:r>
              <a:rPr lang="pt-BR" sz="38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BR" sz="30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Marca</a:t>
            </a:r>
            <a:r>
              <a:rPr lang="pt-BR" sz="3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</a:t>
            </a:r>
            <a:r>
              <a:rPr lang="pt-BR" sz="30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Própria</a:t>
            </a:r>
            <a:r>
              <a:rPr lang="pt-BR" sz="3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C385E9-76A7-755E-9F2C-342627C6B3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03" y="132486"/>
            <a:ext cx="3041887" cy="1219243"/>
          </a:xfrm>
          <a:prstGeom prst="rect">
            <a:avLst/>
          </a:prstGeom>
        </p:spPr>
      </p:pic>
      <p:sp>
        <p:nvSpPr>
          <p:cNvPr id="15" name="Retângulo 7"/>
          <p:cNvSpPr/>
          <p:nvPr/>
        </p:nvSpPr>
        <p:spPr>
          <a:xfrm>
            <a:off x="74286" y="608218"/>
            <a:ext cx="2876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NOSSOS</a:t>
            </a:r>
          </a:p>
        </p:txBody>
      </p:sp>
    </p:spTree>
    <p:extLst>
      <p:ext uri="{BB962C8B-B14F-4D97-AF65-F5344CB8AC3E}">
        <p14:creationId xmlns:p14="http://schemas.microsoft.com/office/powerpoint/2010/main" val="1109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093A13E-5BFA-2E59-7AAC-1A28DD9E61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15" y="3984954"/>
            <a:ext cx="2308968" cy="23089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1D0BDA5-21E1-AC64-94A2-C2AA0DE840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58" y="0"/>
            <a:ext cx="7034939" cy="6858000"/>
          </a:xfrm>
          <a:prstGeom prst="rect">
            <a:avLst/>
          </a:prstGeom>
        </p:spPr>
      </p:pic>
      <p:sp>
        <p:nvSpPr>
          <p:cNvPr id="13" name="Retângulo 2"/>
          <p:cNvSpPr/>
          <p:nvPr/>
        </p:nvSpPr>
        <p:spPr>
          <a:xfrm>
            <a:off x="74286" y="263745"/>
            <a:ext cx="10987087" cy="1174960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3051480" y="322546"/>
            <a:ext cx="108938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5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PRODUTOS</a:t>
            </a:r>
            <a:r>
              <a:rPr lang="pt-BR" sz="3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BR" sz="30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Marca Própria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9C9F92-99E2-2D5B-38A2-B9762F62F1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13" y="266647"/>
            <a:ext cx="3633223" cy="1191770"/>
          </a:xfrm>
          <a:prstGeom prst="rect">
            <a:avLst/>
          </a:prstGeom>
        </p:spPr>
      </p:pic>
      <p:sp>
        <p:nvSpPr>
          <p:cNvPr id="15" name="Retângulo 7"/>
          <p:cNvSpPr/>
          <p:nvPr/>
        </p:nvSpPr>
        <p:spPr>
          <a:xfrm>
            <a:off x="74286" y="608218"/>
            <a:ext cx="2876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NOSSOS</a:t>
            </a:r>
          </a:p>
        </p:txBody>
      </p:sp>
    </p:spTree>
    <p:extLst>
      <p:ext uri="{BB962C8B-B14F-4D97-AF65-F5344CB8AC3E}">
        <p14:creationId xmlns:p14="http://schemas.microsoft.com/office/powerpoint/2010/main" val="33414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57890" y="3452035"/>
            <a:ext cx="9444960" cy="18240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kern="0" spc="-300" noProof="0" dirty="0">
                <a:solidFill>
                  <a:srgbClr val="008000"/>
                </a:solidFill>
                <a:latin typeface="Century Gothic" panose="020B0502020202020204" pitchFamily="34" charset="0"/>
              </a:rPr>
              <a:t>SINETE  SEMPRE  COM VOCÊ.</a:t>
            </a:r>
            <a:endParaRPr kumimoji="0" lang="pt-BR" sz="8000" b="1" i="0" u="none" strike="noStrike" kern="0" cap="none" spc="-30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43719" y="2470161"/>
            <a:ext cx="11104561" cy="2959078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1B089E-D461-7179-D327-CB63F83D5E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40" y="169544"/>
            <a:ext cx="2771260" cy="27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07" y="-23751"/>
            <a:ext cx="12188954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11"/>
          <a:stretch/>
        </p:blipFill>
        <p:spPr>
          <a:xfrm>
            <a:off x="-1179395" y="-23751"/>
            <a:ext cx="3988669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786743" y="1323347"/>
            <a:ext cx="9405257" cy="58866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8000" b="1" kern="0" dirty="0">
                <a:solidFill>
                  <a:srgbClr val="008000"/>
                </a:solidFill>
                <a:latin typeface="Century Gothic" panose="020B0502020202020204" pitchFamily="34" charset="0"/>
              </a:rPr>
              <a:t>VAMOS CONHECER UM POUCO MELHOR A REDE SINETE</a:t>
            </a:r>
          </a:p>
          <a:p>
            <a:pPr marL="0" marR="0" lvl="0" indent="0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0" b="1" i="0" u="none" strike="noStrike" kern="0" cap="none" spc="-300" normalizeH="0" baseline="0" noProof="0" dirty="0">
              <a:ln>
                <a:noFill/>
              </a:ln>
              <a:solidFill>
                <a:srgbClr val="39AEA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825FB0-8A53-AEDC-AE1D-5316EF9C29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15" y="242734"/>
            <a:ext cx="1804335" cy="18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20314" y="619540"/>
            <a:ext cx="9612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60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HISTÓRIA</a:t>
            </a:r>
          </a:p>
        </p:txBody>
      </p:sp>
      <p:sp>
        <p:nvSpPr>
          <p:cNvPr id="3" name="Retângulo 2"/>
          <p:cNvSpPr/>
          <p:nvPr/>
        </p:nvSpPr>
        <p:spPr>
          <a:xfrm>
            <a:off x="458788" y="589915"/>
            <a:ext cx="11274425" cy="5760720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C90E0E9-2568-21BD-4E88-FB3A43B20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4" y="1945260"/>
            <a:ext cx="10739915" cy="363019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B2205C-C8FB-7899-ACC8-E66EF413DB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86" y="53794"/>
            <a:ext cx="1477053" cy="14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20314" y="619540"/>
            <a:ext cx="9612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Grupo</a:t>
            </a:r>
            <a:r>
              <a:rPr lang="pt-BR" sz="4800" b="1" kern="0" spc="600" noProof="0" dirty="0">
                <a:solidFill>
                  <a:srgbClr val="008000"/>
                </a:solidFill>
                <a:latin typeface="Century Gothic" panose="020B0502020202020204" pitchFamily="34" charset="0"/>
              </a:rPr>
              <a:t> Sinete </a:t>
            </a:r>
            <a:endParaRPr kumimoji="0" lang="pt-BR" sz="4800" b="1" i="0" u="none" strike="noStrike" kern="0" cap="none" spc="60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8788" y="589915"/>
            <a:ext cx="11274425" cy="5760720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BCE7F56-67FC-800E-AEAE-97B061C6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09" y="4943718"/>
            <a:ext cx="6625661" cy="10753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AB66B31-4949-C58E-0B1A-599928524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0" y="3429000"/>
            <a:ext cx="6106247" cy="174464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24B2DAE-740D-DE64-A860-72B46827AC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599"/>
            <a:ext cx="6857310" cy="19592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FF97D59-C8E0-C982-C268-4A42D2B4C4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67" y="1522719"/>
            <a:ext cx="5779433" cy="165126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3F4A441-D2C3-25D8-20E5-F4C19F98E5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23" y="4120886"/>
            <a:ext cx="4930689" cy="14087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1C88AA5-7ADA-9EDD-FFAD-65137E6F48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86" y="53794"/>
            <a:ext cx="1477053" cy="14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20314" y="619540"/>
            <a:ext cx="9612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kern="0" spc="600" noProof="0" dirty="0">
                <a:solidFill>
                  <a:srgbClr val="008000"/>
                </a:solidFill>
                <a:latin typeface="Century Gothic" panose="020B0502020202020204" pitchFamily="34" charset="0"/>
              </a:rPr>
              <a:t>NOSSO MASCOTE</a:t>
            </a:r>
            <a:endParaRPr kumimoji="0" lang="pt-BR" sz="4800" b="1" i="0" u="none" strike="noStrike" kern="0" cap="none" spc="60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8788" y="589915"/>
            <a:ext cx="11274425" cy="5760720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D28F9F-CBC2-52EB-430C-936231916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07" y="3988196"/>
            <a:ext cx="1982551" cy="198255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6DDD13-F1EC-16B9-AF78-82D978CFF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433" y="1860182"/>
            <a:ext cx="2056878" cy="21474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9472C0C-753A-9DAE-3061-B7B54E96F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51" y="1763293"/>
            <a:ext cx="1991039" cy="19910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F100E0B-9AD9-F97D-C988-2633A87F99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97" y="1255732"/>
            <a:ext cx="2428245" cy="242824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1F8386-5D32-BF4A-33D0-AEB6093588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21" y="130629"/>
            <a:ext cx="1400218" cy="14002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345DB9-A7C4-0A7F-127D-02128FB5CF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05" y="3899922"/>
            <a:ext cx="2181101" cy="21811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287DE0B-A288-AAAB-3133-4DD3BB3274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84" y="1107133"/>
            <a:ext cx="2088239" cy="313235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6016076-5389-11A7-E742-8F740D0553F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32" y="4007658"/>
            <a:ext cx="1965630" cy="196563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E7E920E-1FA2-6FCD-A6CE-F123244535E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94" y="4140724"/>
            <a:ext cx="1919917" cy="20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/>
          <p:cNvSpPr txBox="1">
            <a:spLocks/>
          </p:cNvSpPr>
          <p:nvPr/>
        </p:nvSpPr>
        <p:spPr bwMode="auto">
          <a:xfrm>
            <a:off x="557210" y="1250941"/>
            <a:ext cx="2939597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800"/>
              </a:spcAft>
              <a:buClr>
                <a:srgbClr val="39AEA9"/>
              </a:buClr>
              <a:defRPr/>
            </a:pPr>
            <a:r>
              <a:rPr lang="pt-BR" sz="2100" b="1" kern="0" dirty="0">
                <a:solidFill>
                  <a:srgbClr val="008000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Descontos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52901" y="0"/>
            <a:ext cx="5096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conveniados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56904" y="148841"/>
            <a:ext cx="3480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BENEFICIOS </a:t>
            </a:r>
          </a:p>
        </p:txBody>
      </p:sp>
      <p:sp>
        <p:nvSpPr>
          <p:cNvPr id="11" name="Subtítulo 5"/>
          <p:cNvSpPr txBox="1">
            <a:spLocks/>
          </p:cNvSpPr>
          <p:nvPr/>
        </p:nvSpPr>
        <p:spPr bwMode="auto">
          <a:xfrm>
            <a:off x="557210" y="1580711"/>
            <a:ext cx="10608224" cy="36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800"/>
              </a:spcAft>
              <a:buClr>
                <a:srgbClr val="39AEA9"/>
              </a:buClr>
              <a:defRPr/>
            </a:pPr>
            <a:r>
              <a:rPr lang="pt-BR" dirty="0"/>
              <a:t>Os descontos conveniados são uma maneira de proporcionar benefícios especiais aos clientes que possuem algum tipo de convênio ou parceria com o Grupo SINETE.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Clr>
                <a:srgbClr val="39AEA9"/>
              </a:buClr>
              <a:defRPr/>
            </a:pPr>
            <a:r>
              <a:rPr lang="pt-BR" dirty="0"/>
              <a:t> Esses descontos podem ser utilizados na DROGARIA, MANIPULAÇÃO E CIRÚRGICA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Clr>
                <a:srgbClr val="39AEA9"/>
              </a:buClr>
              <a:defRPr/>
            </a:pPr>
            <a:endParaRPr lang="pt-BR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Clr>
                <a:srgbClr val="39AEA9"/>
              </a:buClr>
              <a:defRPr/>
            </a:pPr>
            <a:r>
              <a:rPr lang="pt-BR" dirty="0"/>
              <a:t>Ao utilizar os descontos conveniados na Drogaria, Manipulação e Cirúrgica, os clientes têm a oportunidade de adquirir seus produtos por um preço mais acessível, economizando dinheiro em suas compras. Isso é especialmente vantajoso quando se trata de medicamentos e produtos de saúde, que muitas vezes podem ter preços elevados.</a:t>
            </a:r>
            <a:endParaRPr lang="pt-BR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891B65-7A00-0029-6D59-9ECF831E2F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58" y="4962997"/>
            <a:ext cx="1895003" cy="18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3" name="Retângulo 2"/>
          <p:cNvSpPr/>
          <p:nvPr/>
        </p:nvSpPr>
        <p:spPr>
          <a:xfrm>
            <a:off x="-913712" y="224756"/>
            <a:ext cx="12164188" cy="1843088"/>
          </a:xfrm>
          <a:prstGeom prst="rect">
            <a:avLst/>
          </a:prstGeom>
          <a:noFill/>
          <a:ln w="104775">
            <a:solidFill>
              <a:srgbClr val="008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rgbClr val="008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2942061" y="366551"/>
            <a:ext cx="83849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JEITO</a:t>
            </a:r>
            <a:r>
              <a:rPr lang="pt-BR" sz="88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</a:t>
            </a:r>
            <a:r>
              <a:rPr lang="pt-BR" sz="8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DE</a:t>
            </a:r>
            <a:r>
              <a:rPr lang="pt-BR" sz="88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  </a:t>
            </a:r>
            <a:r>
              <a:rPr lang="pt-BR" sz="8800" b="1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5" name="Retângulo 7"/>
          <p:cNvSpPr/>
          <p:nvPr/>
        </p:nvSpPr>
        <p:spPr>
          <a:xfrm>
            <a:off x="76201" y="680300"/>
            <a:ext cx="29964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500" kern="0" spc="600" dirty="0">
                <a:solidFill>
                  <a:srgbClr val="008000"/>
                </a:solidFill>
                <a:latin typeface="Century Gothic" panose="020B0502020202020204" pitchFamily="34" charset="0"/>
              </a:rPr>
              <a:t>NOSSO</a:t>
            </a:r>
          </a:p>
        </p:txBody>
      </p:sp>
      <p:sp>
        <p:nvSpPr>
          <p:cNvPr id="19" name="Subtítulo 5"/>
          <p:cNvSpPr txBox="1">
            <a:spLocks/>
          </p:cNvSpPr>
          <p:nvPr/>
        </p:nvSpPr>
        <p:spPr bwMode="auto">
          <a:xfrm>
            <a:off x="1465158" y="4897464"/>
            <a:ext cx="77995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ts val="8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4000" b="1" kern="0" dirty="0">
                <a:latin typeface="Century Gothic" panose="020B0502020202020204" pitchFamily="34" charset="0"/>
                <a:cs typeface="Tahoma" panose="020B0604030504040204" pitchFamily="34" charset="0"/>
              </a:rPr>
              <a:t>Somos uma empresa com mais de 50 anos de tradição</a:t>
            </a:r>
          </a:p>
        </p:txBody>
      </p:sp>
      <p:sp>
        <p:nvSpPr>
          <p:cNvPr id="20" name="Subtítulo 5"/>
          <p:cNvSpPr txBox="1">
            <a:spLocks/>
          </p:cNvSpPr>
          <p:nvPr/>
        </p:nvSpPr>
        <p:spPr bwMode="auto">
          <a:xfrm>
            <a:off x="1465157" y="3334328"/>
            <a:ext cx="8056213" cy="152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ts val="8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r>
              <a:rPr lang="pt-BR" sz="4000" b="1" dirty="0"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Levamos  saúde, beleza e bem estar aos nossos clientes</a:t>
            </a:r>
          </a:p>
          <a:p>
            <a:pPr>
              <a:lnSpc>
                <a:spcPct val="80000"/>
              </a:lnSpc>
              <a:spcAft>
                <a:spcPts val="800"/>
              </a:spcAft>
              <a:buClr>
                <a:srgbClr val="39AEA9"/>
              </a:buClr>
              <a:buFont typeface="Century Gothic" panose="020B0502020202020204" pitchFamily="34" charset="0"/>
              <a:buChar char="_"/>
              <a:defRPr/>
            </a:pPr>
            <a:endParaRPr lang="pt-BR" sz="2800" kern="0" dirty="0">
              <a:solidFill>
                <a:srgbClr val="5B5151"/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8E7F25-B7C4-7D70-9BE2-50FE071D9C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172" y="4489005"/>
            <a:ext cx="2031342" cy="20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0" y="392694"/>
            <a:ext cx="12164188" cy="1843088"/>
          </a:xfrm>
          <a:prstGeom prst="rect">
            <a:avLst/>
          </a:prstGeom>
          <a:noFill/>
          <a:ln w="104775">
            <a:solidFill>
              <a:srgbClr val="39AE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3117732" y="883351"/>
            <a:ext cx="90464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LOJAS CIRÚRGICAS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-273131" y="1020364"/>
            <a:ext cx="3305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NOSSAS</a:t>
            </a:r>
          </a:p>
        </p:txBody>
      </p:sp>
      <p:cxnSp>
        <p:nvCxnSpPr>
          <p:cNvPr id="29" name="Conector reto 52"/>
          <p:cNvCxnSpPr>
            <a:cxnSpLocks/>
          </p:cNvCxnSpPr>
          <p:nvPr/>
        </p:nvCxnSpPr>
        <p:spPr>
          <a:xfrm>
            <a:off x="476807" y="-43891"/>
            <a:ext cx="39318" cy="6757060"/>
          </a:xfrm>
          <a:prstGeom prst="line">
            <a:avLst/>
          </a:prstGeom>
          <a:ln w="19050" cap="rnd">
            <a:solidFill>
              <a:srgbClr val="39AEA9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59"/>
          <p:cNvSpPr/>
          <p:nvPr/>
        </p:nvSpPr>
        <p:spPr>
          <a:xfrm rot="2700000">
            <a:off x="379874" y="3308467"/>
            <a:ext cx="272500" cy="272500"/>
          </a:xfrm>
          <a:prstGeom prst="rect">
            <a:avLst/>
          </a:prstGeom>
          <a:noFill/>
          <a:ln w="9525">
            <a:solidFill>
              <a:srgbClr val="39A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FFEEE7-9132-ADD4-A53C-301E1F7A73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93" y="495298"/>
            <a:ext cx="1727695" cy="1727695"/>
          </a:xfrm>
          <a:prstGeom prst="rect">
            <a:avLst/>
          </a:prstGeom>
        </p:spPr>
      </p:pic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6146CEAC-46DA-90F1-7F26-1657A9BF8C08}"/>
              </a:ext>
            </a:extLst>
          </p:cNvPr>
          <p:cNvSpPr/>
          <p:nvPr/>
        </p:nvSpPr>
        <p:spPr>
          <a:xfrm>
            <a:off x="2374928" y="2665806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F75CFBD-FBF5-A47E-18C2-C979D5514FFC}"/>
              </a:ext>
            </a:extLst>
          </p:cNvPr>
          <p:cNvSpPr txBox="1"/>
          <p:nvPr/>
        </p:nvSpPr>
        <p:spPr>
          <a:xfrm>
            <a:off x="2657101" y="2706939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Paes de Barros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E4E01E81-C83C-9B10-15DB-C3339E3B6B0B}"/>
              </a:ext>
            </a:extLst>
          </p:cNvPr>
          <p:cNvSpPr/>
          <p:nvPr/>
        </p:nvSpPr>
        <p:spPr>
          <a:xfrm>
            <a:off x="2374928" y="4031267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F0959A3-56E0-7428-332C-ADFBFA775197}"/>
              </a:ext>
            </a:extLst>
          </p:cNvPr>
          <p:cNvSpPr txBox="1"/>
          <p:nvPr/>
        </p:nvSpPr>
        <p:spPr>
          <a:xfrm>
            <a:off x="2583915" y="4091060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Mooca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73E5035B-B21F-63D2-EC8B-40D420C8B0FD}"/>
              </a:ext>
            </a:extLst>
          </p:cNvPr>
          <p:cNvSpPr/>
          <p:nvPr/>
        </p:nvSpPr>
        <p:spPr>
          <a:xfrm>
            <a:off x="2274185" y="5348604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F180D97-6531-8938-5228-1FF443682030}"/>
              </a:ext>
            </a:extLst>
          </p:cNvPr>
          <p:cNvSpPr txBox="1"/>
          <p:nvPr/>
        </p:nvSpPr>
        <p:spPr>
          <a:xfrm>
            <a:off x="2583913" y="5410427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Ipiranga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FDBAA166-30A2-8831-958B-91B26C35FCE8}"/>
              </a:ext>
            </a:extLst>
          </p:cNvPr>
          <p:cNvSpPr/>
          <p:nvPr/>
        </p:nvSpPr>
        <p:spPr>
          <a:xfrm>
            <a:off x="6436289" y="2665806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A0CBB05-1A0D-EE39-BB34-0D86F8D9D2D1}"/>
              </a:ext>
            </a:extLst>
          </p:cNvPr>
          <p:cNvSpPr txBox="1"/>
          <p:nvPr/>
        </p:nvSpPr>
        <p:spPr>
          <a:xfrm>
            <a:off x="6746017" y="2706938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Vila Matilde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93884A55-D6DB-B8BA-DDE2-9567C66F1DCE}"/>
              </a:ext>
            </a:extLst>
          </p:cNvPr>
          <p:cNvSpPr/>
          <p:nvPr/>
        </p:nvSpPr>
        <p:spPr>
          <a:xfrm>
            <a:off x="6436289" y="4065414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F3F7C7C-3788-17DC-2A02-66D62564A763}"/>
              </a:ext>
            </a:extLst>
          </p:cNvPr>
          <p:cNvSpPr txBox="1"/>
          <p:nvPr/>
        </p:nvSpPr>
        <p:spPr>
          <a:xfrm>
            <a:off x="6746015" y="4132193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Belém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92C0773-0CE7-FEF0-EA25-9CF5EF442ABD}"/>
              </a:ext>
            </a:extLst>
          </p:cNvPr>
          <p:cNvSpPr/>
          <p:nvPr/>
        </p:nvSpPr>
        <p:spPr>
          <a:xfrm>
            <a:off x="6480448" y="5309501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39E8B0E-46BB-1CDC-4F9D-FE0372432BFE}"/>
              </a:ext>
            </a:extLst>
          </p:cNvPr>
          <p:cNvSpPr txBox="1"/>
          <p:nvPr/>
        </p:nvSpPr>
        <p:spPr>
          <a:xfrm>
            <a:off x="6746014" y="5380438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Santana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90B2195-0F70-2B11-E724-CFC24B89286B}"/>
              </a:ext>
            </a:extLst>
          </p:cNvPr>
          <p:cNvSpPr txBox="1"/>
          <p:nvPr/>
        </p:nvSpPr>
        <p:spPr>
          <a:xfrm>
            <a:off x="1912252" y="3334639"/>
            <a:ext cx="41055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0" dirty="0">
                <a:effectLst/>
                <a:latin typeface="arial" panose="020B0604020202020204" pitchFamily="34" charset="0"/>
              </a:rPr>
              <a:t>Av. Paes de Barros, 804 - Alto da Mooca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F724EC5-185A-6DB4-F842-18A7701D08EF}"/>
              </a:ext>
            </a:extLst>
          </p:cNvPr>
          <p:cNvSpPr txBox="1"/>
          <p:nvPr/>
        </p:nvSpPr>
        <p:spPr>
          <a:xfrm>
            <a:off x="1912252" y="4653651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R. Visc</a:t>
            </a:r>
            <a:r>
              <a:rPr lang="pt-BR" sz="1600" dirty="0">
                <a:latin typeface="arial" panose="020B0604020202020204" pitchFamily="34" charset="0"/>
              </a:rPr>
              <a:t>onde</a:t>
            </a:r>
            <a:r>
              <a:rPr lang="pt-BR" sz="1600" b="0" i="0" dirty="0">
                <a:effectLst/>
                <a:latin typeface="arial" panose="020B0604020202020204" pitchFamily="34" charset="0"/>
              </a:rPr>
              <a:t> de Laguna, 170 - Mooca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A6438E9-ACF7-408B-091F-FD89F7BC1E4B}"/>
              </a:ext>
            </a:extLst>
          </p:cNvPr>
          <p:cNvSpPr txBox="1"/>
          <p:nvPr/>
        </p:nvSpPr>
        <p:spPr>
          <a:xfrm>
            <a:off x="1798443" y="5986524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R. Silva Bueno, 2277 - Ipiranga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E56E1C2-83D0-3FF2-27C4-19ABFC5BADCC}"/>
              </a:ext>
            </a:extLst>
          </p:cNvPr>
          <p:cNvSpPr txBox="1"/>
          <p:nvPr/>
        </p:nvSpPr>
        <p:spPr>
          <a:xfrm>
            <a:off x="5903964" y="3256226"/>
            <a:ext cx="4105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dirty="0">
                <a:effectLst/>
                <a:latin typeface="arial" panose="020B0604020202020204" pitchFamily="34" charset="0"/>
              </a:rPr>
              <a:t>Av. Waldemar Carlos Pereira, 600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dirty="0">
                <a:effectLst/>
                <a:latin typeface="arial" panose="020B0604020202020204" pitchFamily="34" charset="0"/>
              </a:rPr>
              <a:t>Vila Matilde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00B0418-BF17-A0B0-0788-1B19C04080CF}"/>
              </a:ext>
            </a:extLst>
          </p:cNvPr>
          <p:cNvSpPr txBox="1"/>
          <p:nvPr/>
        </p:nvSpPr>
        <p:spPr>
          <a:xfrm>
            <a:off x="6017773" y="4639880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dirty="0">
                <a:effectLst/>
                <a:latin typeface="arial" panose="020B0604020202020204" pitchFamily="34" charset="0"/>
              </a:rPr>
              <a:t>Largo São José do Belém, 75 - Belenzinho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5B7C6A1-D3AC-E5F0-61AD-D31B90BF798D}"/>
              </a:ext>
            </a:extLst>
          </p:cNvPr>
          <p:cNvSpPr txBox="1"/>
          <p:nvPr/>
        </p:nvSpPr>
        <p:spPr>
          <a:xfrm>
            <a:off x="5973609" y="5923070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R. Dr. César, 229 - Santana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" name="Retângulo 59">
            <a:extLst>
              <a:ext uri="{FF2B5EF4-FFF2-40B4-BE49-F238E27FC236}">
                <a16:creationId xmlns:a16="http://schemas.microsoft.com/office/drawing/2014/main" id="{59E08B2B-4C85-16EA-D2C6-8F002F543F08}"/>
              </a:ext>
            </a:extLst>
          </p:cNvPr>
          <p:cNvSpPr/>
          <p:nvPr/>
        </p:nvSpPr>
        <p:spPr>
          <a:xfrm rot="2700000">
            <a:off x="340556" y="5081491"/>
            <a:ext cx="272500" cy="272500"/>
          </a:xfrm>
          <a:prstGeom prst="rect">
            <a:avLst/>
          </a:prstGeom>
          <a:noFill/>
          <a:ln w="9525">
            <a:solidFill>
              <a:srgbClr val="39A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30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2"/>
          <p:cNvSpPr/>
          <p:nvPr/>
        </p:nvSpPr>
        <p:spPr>
          <a:xfrm>
            <a:off x="-585787" y="4735841"/>
            <a:ext cx="12164188" cy="1843088"/>
          </a:xfrm>
          <a:prstGeom prst="rect">
            <a:avLst/>
          </a:prstGeom>
          <a:noFill/>
          <a:ln w="104775">
            <a:solidFill>
              <a:srgbClr val="39AE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tângulo 6"/>
          <p:cNvSpPr/>
          <p:nvPr/>
        </p:nvSpPr>
        <p:spPr>
          <a:xfrm>
            <a:off x="2861953" y="5178932"/>
            <a:ext cx="9046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LOJASCIRÚRGICAS </a:t>
            </a:r>
          </a:p>
        </p:txBody>
      </p:sp>
      <p:sp>
        <p:nvSpPr>
          <p:cNvPr id="15" name="Retângulo 7"/>
          <p:cNvSpPr/>
          <p:nvPr/>
        </p:nvSpPr>
        <p:spPr>
          <a:xfrm>
            <a:off x="-443079" y="5420375"/>
            <a:ext cx="3305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kern="0" spc="600" dirty="0">
                <a:solidFill>
                  <a:srgbClr val="39AEA9"/>
                </a:solidFill>
                <a:latin typeface="Century Gothic" panose="020B0502020202020204" pitchFamily="34" charset="0"/>
              </a:rPr>
              <a:t>NOSSAS</a:t>
            </a:r>
          </a:p>
        </p:txBody>
      </p:sp>
      <p:cxnSp>
        <p:nvCxnSpPr>
          <p:cNvPr id="29" name="Conector reto 52"/>
          <p:cNvCxnSpPr>
            <a:cxnSpLocks/>
          </p:cNvCxnSpPr>
          <p:nvPr/>
        </p:nvCxnSpPr>
        <p:spPr>
          <a:xfrm>
            <a:off x="260948" y="0"/>
            <a:ext cx="39318" cy="6757060"/>
          </a:xfrm>
          <a:prstGeom prst="line">
            <a:avLst/>
          </a:prstGeom>
          <a:ln w="19050" cap="rnd">
            <a:solidFill>
              <a:srgbClr val="39AEA9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59"/>
          <p:cNvSpPr/>
          <p:nvPr/>
        </p:nvSpPr>
        <p:spPr>
          <a:xfrm rot="2700000">
            <a:off x="144357" y="1076801"/>
            <a:ext cx="272500" cy="272500"/>
          </a:xfrm>
          <a:prstGeom prst="rect">
            <a:avLst/>
          </a:prstGeom>
          <a:noFill/>
          <a:ln w="9525">
            <a:solidFill>
              <a:srgbClr val="39A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DC6BFE-319E-C104-FB24-F2899DF5A952}"/>
              </a:ext>
            </a:extLst>
          </p:cNvPr>
          <p:cNvSpPr txBox="1"/>
          <p:nvPr/>
        </p:nvSpPr>
        <p:spPr>
          <a:xfrm>
            <a:off x="475338" y="1128739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Av. Sapopemba, 3836 - Sapopemba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FFEEE7-9132-ADD4-A53C-301E1F7A73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22" y="156517"/>
            <a:ext cx="1727695" cy="172769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4E65A5-6E60-6E6B-267B-353D953636E5}"/>
              </a:ext>
            </a:extLst>
          </p:cNvPr>
          <p:cNvSpPr/>
          <p:nvPr/>
        </p:nvSpPr>
        <p:spPr>
          <a:xfrm>
            <a:off x="938014" y="457773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DED7D6-BDC5-3F56-0E55-8B2407AE2C1C}"/>
              </a:ext>
            </a:extLst>
          </p:cNvPr>
          <p:cNvSpPr txBox="1"/>
          <p:nvPr/>
        </p:nvSpPr>
        <p:spPr>
          <a:xfrm>
            <a:off x="1220187" y="498906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Sapopemba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5A20574-6B4C-4D02-DD44-0F64190A484C}"/>
              </a:ext>
            </a:extLst>
          </p:cNvPr>
          <p:cNvSpPr/>
          <p:nvPr/>
        </p:nvSpPr>
        <p:spPr>
          <a:xfrm>
            <a:off x="938014" y="1823234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6C8B41-FC81-2824-912D-1239686ADBD4}"/>
              </a:ext>
            </a:extLst>
          </p:cNvPr>
          <p:cNvSpPr txBox="1"/>
          <p:nvPr/>
        </p:nvSpPr>
        <p:spPr>
          <a:xfrm>
            <a:off x="1147001" y="1883027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Tatuapé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6E95F7-EA3B-AF89-5F6C-D84D66A09A28}"/>
              </a:ext>
            </a:extLst>
          </p:cNvPr>
          <p:cNvSpPr txBox="1"/>
          <p:nvPr/>
        </p:nvSpPr>
        <p:spPr>
          <a:xfrm>
            <a:off x="374596" y="2478616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R. Emília Marengo, 48 - Tatuapé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5C5A305-163A-D061-00F4-8F90EDC64D27}"/>
              </a:ext>
            </a:extLst>
          </p:cNvPr>
          <p:cNvSpPr/>
          <p:nvPr/>
        </p:nvSpPr>
        <p:spPr>
          <a:xfrm>
            <a:off x="837271" y="3140571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2D08145-9AB2-1BD5-FDEB-B253E017367E}"/>
              </a:ext>
            </a:extLst>
          </p:cNvPr>
          <p:cNvSpPr txBox="1"/>
          <p:nvPr/>
        </p:nvSpPr>
        <p:spPr>
          <a:xfrm>
            <a:off x="1146999" y="3202394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Oswaldo Cruz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6B46B8-56CE-CEA3-6020-3959DB03446D}"/>
              </a:ext>
            </a:extLst>
          </p:cNvPr>
          <p:cNvSpPr txBox="1"/>
          <p:nvPr/>
        </p:nvSpPr>
        <p:spPr>
          <a:xfrm>
            <a:off x="447782" y="3820157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R. Treze de Maio, 1848 - Bela Vista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0F78493-F5C8-1DA4-BD24-1AE75FF07F4F}"/>
              </a:ext>
            </a:extLst>
          </p:cNvPr>
          <p:cNvSpPr/>
          <p:nvPr/>
        </p:nvSpPr>
        <p:spPr>
          <a:xfrm>
            <a:off x="4999375" y="457773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F4314B5-0754-64B2-5A55-FED63D984FDA}"/>
              </a:ext>
            </a:extLst>
          </p:cNvPr>
          <p:cNvSpPr txBox="1"/>
          <p:nvPr/>
        </p:nvSpPr>
        <p:spPr>
          <a:xfrm>
            <a:off x="5309103" y="498905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Paraíso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A923FC3-61A2-AAC6-071B-91632799BCB3}"/>
              </a:ext>
            </a:extLst>
          </p:cNvPr>
          <p:cNvSpPr/>
          <p:nvPr/>
        </p:nvSpPr>
        <p:spPr>
          <a:xfrm>
            <a:off x="4999375" y="1857381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5021EF0-6A10-9050-D2F3-09101CC8F45B}"/>
              </a:ext>
            </a:extLst>
          </p:cNvPr>
          <p:cNvSpPr txBox="1"/>
          <p:nvPr/>
        </p:nvSpPr>
        <p:spPr>
          <a:xfrm>
            <a:off x="5309101" y="1924160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Santos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B645B9-641E-DDE8-968D-1486DF6369A0}"/>
              </a:ext>
            </a:extLst>
          </p:cNvPr>
          <p:cNvSpPr txBox="1"/>
          <p:nvPr/>
        </p:nvSpPr>
        <p:spPr>
          <a:xfrm>
            <a:off x="4580859" y="2550212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Av. Ana Costa, 107 - Vila Matias, Santos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20BE14-E290-4E25-151E-A828C5AE8409}"/>
              </a:ext>
            </a:extLst>
          </p:cNvPr>
          <p:cNvSpPr txBox="1"/>
          <p:nvPr/>
        </p:nvSpPr>
        <p:spPr>
          <a:xfrm>
            <a:off x="4534654" y="1103485"/>
            <a:ext cx="4105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dirty="0">
                <a:effectLst/>
                <a:latin typeface="arial" panose="020B0604020202020204" pitchFamily="34" charset="0"/>
              </a:rPr>
              <a:t>Av. Bernardino de Campos, 170 - Paraíso</a:t>
            </a:r>
            <a:endParaRPr lang="pt-BR" sz="1500" dirty="0"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F45F76E-7CA7-B5F4-C324-9D3F154693B3}"/>
              </a:ext>
            </a:extLst>
          </p:cNvPr>
          <p:cNvSpPr txBox="1"/>
          <p:nvPr/>
        </p:nvSpPr>
        <p:spPr>
          <a:xfrm>
            <a:off x="4700819" y="3926312"/>
            <a:ext cx="3799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39AEA9"/>
                </a:solidFill>
                <a:latin typeface="Century Gothic" panose="020B0502020202020204" pitchFamily="34" charset="0"/>
              </a:rPr>
              <a:t>www.cirurgicasinete.com.br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ABC2E4A-85C5-45CD-8338-BAE07392F68F}"/>
              </a:ext>
            </a:extLst>
          </p:cNvPr>
          <p:cNvSpPr/>
          <p:nvPr/>
        </p:nvSpPr>
        <p:spPr>
          <a:xfrm>
            <a:off x="5043534" y="3202394"/>
            <a:ext cx="3180170" cy="562591"/>
          </a:xfrm>
          <a:prstGeom prst="roundRect">
            <a:avLst/>
          </a:prstGeom>
          <a:solidFill>
            <a:srgbClr val="39AE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64755B4-5B3D-D91E-CC19-560A4C119645}"/>
              </a:ext>
            </a:extLst>
          </p:cNvPr>
          <p:cNvSpPr txBox="1"/>
          <p:nvPr/>
        </p:nvSpPr>
        <p:spPr>
          <a:xfrm>
            <a:off x="5294591" y="3232199"/>
            <a:ext cx="25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bg1"/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Site</a:t>
            </a:r>
          </a:p>
        </p:txBody>
      </p:sp>
      <p:sp>
        <p:nvSpPr>
          <p:cNvPr id="28" name="Retângulo 59">
            <a:extLst>
              <a:ext uri="{FF2B5EF4-FFF2-40B4-BE49-F238E27FC236}">
                <a16:creationId xmlns:a16="http://schemas.microsoft.com/office/drawing/2014/main" id="{A7242172-ECD0-06C1-42B7-2A39182872B6}"/>
              </a:ext>
            </a:extLst>
          </p:cNvPr>
          <p:cNvSpPr/>
          <p:nvPr/>
        </p:nvSpPr>
        <p:spPr>
          <a:xfrm rot="2700000">
            <a:off x="144356" y="3370805"/>
            <a:ext cx="272500" cy="272500"/>
          </a:xfrm>
          <a:prstGeom prst="rect">
            <a:avLst/>
          </a:prstGeom>
          <a:noFill/>
          <a:ln w="9525">
            <a:solidFill>
              <a:srgbClr val="39A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30" grpId="0" animBg="1"/>
      <p:bldP spid="2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RTADAS">
  <a:themeElements>
    <a:clrScheme name="PALETA COLORES PPT TELEFÓNICA">
      <a:dk1>
        <a:srgbClr val="008597"/>
      </a:dk1>
      <a:lt1>
        <a:srgbClr val="FFFFFF"/>
      </a:lt1>
      <a:dk2>
        <a:srgbClr val="006476"/>
      </a:dk2>
      <a:lt2>
        <a:srgbClr val="00C6DA"/>
      </a:lt2>
      <a:accent1>
        <a:srgbClr val="62E7FF"/>
      </a:accent1>
      <a:accent2>
        <a:srgbClr val="990099"/>
      </a:accent2>
      <a:accent3>
        <a:srgbClr val="FFFF00"/>
      </a:accent3>
      <a:accent4>
        <a:srgbClr val="00FF99"/>
      </a:accent4>
      <a:accent5>
        <a:srgbClr val="FF6633"/>
      </a:accent5>
      <a:accent6>
        <a:srgbClr val="003245"/>
      </a:accent6>
      <a:hlink>
        <a:srgbClr val="9A479C"/>
      </a:hlink>
      <a:folHlink>
        <a:srgbClr val="9292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 eaLnBrk="1" hangingPunct="1">
          <a:defRPr sz="1800" dirty="0" err="1" smtClean="0">
            <a:solidFill>
              <a:schemeClr val="bg1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425</Words>
  <Application>Microsoft Office PowerPoint</Application>
  <PresentationFormat>Widescreen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19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Century Gothic</vt:lpstr>
      <vt:lpstr>Montserrat</vt:lpstr>
      <vt:lpstr>Tema do Office</vt:lpstr>
      <vt:lpstr>1_Tema do Office</vt:lpstr>
      <vt:lpstr>PORTADAS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INTEGRAÇÃO</dc:title>
  <dc:creator>Cassiano Branquinho de Paula</dc:creator>
  <cp:lastModifiedBy>Sinete</cp:lastModifiedBy>
  <cp:revision>66</cp:revision>
  <dcterms:created xsi:type="dcterms:W3CDTF">2016-04-12T13:19:59Z</dcterms:created>
  <dcterms:modified xsi:type="dcterms:W3CDTF">2023-06-05T12:10:47Z</dcterms:modified>
</cp:coreProperties>
</file>