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1FD80-F1A7-B585-7F7A-CD53472CE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EDC373-C79F-E2FB-9090-7CC134F38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1B9A87-D84E-D5E8-92BD-14C5BEA6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3E3512-51ED-C1E7-0240-C8F3D929E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A7B543-CDA7-A432-14A7-AC925303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354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5A0119-F4E7-338A-3315-2F75A2532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9C7370B-688B-869A-67BB-E02AF1568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6CDA7B-61C5-9AB3-9DCF-97523AA76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4643B2-EEF6-37F8-30FA-CEAF01AA9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1CE382-F7A4-6406-8538-A91BC6A8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12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69725E-28D4-E679-BDE2-CD610D505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D7A0283-B93F-7CCC-795C-3B500A2C5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5D3764-E365-270B-5CD9-688AC814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01E3F3-4236-9ADA-0D39-ECEEE513D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5D0142-A676-B31E-661F-A3A1046E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04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55EB0-4DBC-445A-7987-5AE3537EB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B8AA9F-5231-89B4-FB2C-937FACB35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DED476-5193-F7C0-1ED2-C36B01B8E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2B65F9-00C1-8514-26AD-981016DE2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28BE56-FF47-94AE-3577-E3A2FE9D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32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95F7C-57BD-F2B7-14C2-934667AE1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F90A04-B66B-E947-1715-B0211CC8D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072E39-8E67-39FE-6AB3-F84E75C0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3B0105-AB79-86B0-7BD7-43197B56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888804-547E-5EE5-82EE-090212247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32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BE962-4CBE-E0EC-8A23-312A4888D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F619C1-11DD-D982-6DE6-B9C3930E17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8F628C2-F238-66D8-C390-9002B4D1B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B4542E7-4D8B-1E9F-997B-DD0346E0B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CC9526A-E39C-97BE-BCF9-35C75EFB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51E8120-D534-F39E-335D-66CC37492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36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388CC-C0F8-B62A-CF51-E552C3BD4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63E3E44-A33D-0F24-F52E-5679FFA06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863B98-475F-8482-2D2C-165DD4BDE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C9A15DA-D64B-72CA-0171-D2E65CE00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BD2C5AA-356B-4C7B-3427-378EF630C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69D46CF-F9FD-24FC-755C-2D77FDF93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14E7EEA-30FF-2589-28AA-B287EEB47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5906D37-AC58-9445-714D-161C4176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34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8E265-34F7-F910-1273-4D2774B5F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BC6A076-B9EF-1E7F-DC9E-5A36CAEE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3B2CF1-2403-EF17-0266-D10D47C1F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93B447D-2CC8-11A9-0040-492D0702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362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021805E-6A1C-DFC8-98C5-2FC865582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103085C-5E40-A5B7-1CE1-FE52A5706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1A7E50-5A98-A9E4-EB55-14B04A5E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67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4AEDD-8B46-D31E-B8DF-CB561043C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55AE78-9309-F984-FF2E-5B98F727D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F1B0C6B-4FB5-BFB1-1002-7C463FDE1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476180-9878-538E-57BA-2DFE2CDAD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3C326E-E149-9D3F-A4CE-DBE3A78B2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361B66-EC67-1E36-DBE6-633E8502F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22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6A8B5-8285-77D6-D633-8E47416CB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95EE99F-56DF-32FD-CB71-8887E8F39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ACA9C65-A4A4-A5BF-0B54-ADF370B21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2832596-816D-6045-784F-C9A5BB61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A10836-29FE-B84D-2B20-A43887DF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3A4D759-6804-4416-69C7-54888CDE2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28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1844DAA-C61F-725A-F040-EBF09E5C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226C457-0D6A-947E-0993-FB132D3F1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574433-E0BB-7B17-E21C-6B2D237E39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C913-7C61-4BD0-AAA0-12247EB19FDE}" type="datetimeFigureOut">
              <a:rPr lang="pt-BR" smtClean="0"/>
              <a:t>31/08/2022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62BE8A-DD0E-9764-B813-ACCD22270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C90625-8754-42EB-7220-75A947DEC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3E92D-CC9C-4FD1-A3E5-9DC9DAF7D2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4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cid:image003.png@01D87A64.7A82F270" TargetMode="External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image" Target="../media/image2.jp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cid:image001.jpg@01D884AC.5AB544A0" TargetMode="External"/><Relationship Id="rId5" Type="http://schemas.openxmlformats.org/officeDocument/2006/relationships/image" Target="cid:image002.png@01D8864D.7938F7D0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7.jpeg"/><Relationship Id="rId4" Type="http://schemas.openxmlformats.org/officeDocument/2006/relationships/image" Target="../media/image4.png"/><Relationship Id="rId9" Type="http://schemas.openxmlformats.org/officeDocument/2006/relationships/image" Target="cid:image002.png@01D8865D.0395F770" TargetMode="External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7567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464D029-3A42-D73E-97B7-36F8895A2E79}"/>
              </a:ext>
            </a:extLst>
          </p:cNvPr>
          <p:cNvSpPr txBox="1"/>
          <p:nvPr/>
        </p:nvSpPr>
        <p:spPr>
          <a:xfrm>
            <a:off x="2656937" y="1302589"/>
            <a:ext cx="860053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accent1"/>
                </a:solidFill>
              </a:rPr>
              <a:t>Plano Convênio Adesão </a:t>
            </a:r>
          </a:p>
          <a:p>
            <a:endParaRPr lang="pt-BR" dirty="0"/>
          </a:p>
          <a:p>
            <a:r>
              <a:rPr lang="pt-BR" b="1" dirty="0">
                <a:solidFill>
                  <a:schemeClr val="accent1"/>
                </a:solidFill>
              </a:rPr>
              <a:t>Como funciona :</a:t>
            </a:r>
          </a:p>
          <a:p>
            <a:endParaRPr lang="pt-BR" b="1" dirty="0">
              <a:solidFill>
                <a:schemeClr val="accent1"/>
              </a:solidFill>
            </a:endParaRPr>
          </a:p>
          <a:p>
            <a:r>
              <a:rPr lang="pt-BR" dirty="0"/>
              <a:t>A DEZ fornece o plano de serviços de emergência e urgência médica aos seus associados como um benefício de saúde, com um valor diferenciado. </a:t>
            </a:r>
          </a:p>
          <a:p>
            <a:endParaRPr lang="pt-BR" dirty="0"/>
          </a:p>
          <a:p>
            <a:r>
              <a:rPr lang="pt-BR" b="1" dirty="0">
                <a:solidFill>
                  <a:schemeClr val="accent1"/>
                </a:solidFill>
              </a:rPr>
              <a:t>A quem se destina:</a:t>
            </a:r>
          </a:p>
          <a:p>
            <a:endParaRPr lang="pt-BR" dirty="0"/>
          </a:p>
          <a:p>
            <a:r>
              <a:rPr lang="pt-BR" dirty="0"/>
              <a:t>Empresas de pequeno, médio e grande portes, dos mais diferentes segmentos, associações, que almejam oferecer o benefício da cobertura de Atendimento Pré-hospitalar para seus associados e colaboradores não somente no ambiente de trabalho, mas em qualquer lugar da área de abrangência.</a:t>
            </a:r>
          </a:p>
        </p:txBody>
      </p:sp>
    </p:spTree>
    <p:extLst>
      <p:ext uri="{BB962C8B-B14F-4D97-AF65-F5344CB8AC3E}">
        <p14:creationId xmlns:p14="http://schemas.microsoft.com/office/powerpoint/2010/main" val="413657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464D029-3A42-D73E-97B7-36F8895A2E79}"/>
              </a:ext>
            </a:extLst>
          </p:cNvPr>
          <p:cNvSpPr txBox="1"/>
          <p:nvPr/>
        </p:nvSpPr>
        <p:spPr>
          <a:xfrm>
            <a:off x="2812211" y="1026543"/>
            <a:ext cx="731150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accent1"/>
                </a:solidFill>
              </a:rPr>
              <a:t>Plano Convênio Adesão </a:t>
            </a:r>
          </a:p>
          <a:p>
            <a:endParaRPr lang="pt-BR" dirty="0"/>
          </a:p>
          <a:p>
            <a:r>
              <a:rPr lang="pt-BR" b="1" dirty="0">
                <a:solidFill>
                  <a:schemeClr val="accent1"/>
                </a:solidFill>
              </a:rPr>
              <a:t>Benefícios e vantagens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Melhor custo x benefício para a Associação SABESP, considerado o modelo de adesão;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Plano sem limite de atendimentos, sem carência e sem limite de idade;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Atendimento aos associados e dependentes em toda área de abrangência.</a:t>
            </a:r>
          </a:p>
        </p:txBody>
      </p:sp>
    </p:spTree>
    <p:extLst>
      <p:ext uri="{BB962C8B-B14F-4D97-AF65-F5344CB8AC3E}">
        <p14:creationId xmlns:p14="http://schemas.microsoft.com/office/powerpoint/2010/main" val="91191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Logotipo, nome da empresa&#10;&#10;Descrição gerada automaticamente">
            <a:extLst>
              <a:ext uri="{FF2B5EF4-FFF2-40B4-BE49-F238E27FC236}">
                <a16:creationId xmlns:a16="http://schemas.microsoft.com/office/drawing/2014/main" id="{B1C4DD4D-F57A-E848-E2C7-9DC42CF35F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332" y="5597052"/>
            <a:ext cx="2315210" cy="8001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A9153B8-43E4-811C-DECB-F03F89AB6F93}"/>
              </a:ext>
            </a:extLst>
          </p:cNvPr>
          <p:cNvSpPr txBox="1"/>
          <p:nvPr/>
        </p:nvSpPr>
        <p:spPr>
          <a:xfrm>
            <a:off x="3496911" y="377950"/>
            <a:ext cx="49077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sz="2400" b="1" dirty="0">
                <a:solidFill>
                  <a:schemeClr val="accent1"/>
                </a:solidFill>
              </a:rPr>
              <a:t>Principais Clientes</a:t>
            </a:r>
            <a:r>
              <a:rPr lang="pt-BR" sz="2000" b="1" dirty="0">
                <a:solidFill>
                  <a:schemeClr val="accent1"/>
                </a:solidFill>
              </a:rPr>
              <a:t>:</a:t>
            </a:r>
          </a:p>
          <a:p>
            <a:endParaRPr lang="pt-BR" sz="2000" b="1" dirty="0">
              <a:solidFill>
                <a:schemeClr val="accent1"/>
              </a:solidFill>
            </a:endParaRPr>
          </a:p>
          <a:p>
            <a:endParaRPr lang="pt-BR" sz="2000" dirty="0"/>
          </a:p>
          <a:p>
            <a:endParaRPr lang="pt-BR" sz="2000" dirty="0"/>
          </a:p>
          <a:p>
            <a:endParaRPr lang="pt-BR" dirty="0"/>
          </a:p>
        </p:txBody>
      </p:sp>
      <p:pic>
        <p:nvPicPr>
          <p:cNvPr id="4" name="Imagem 3" descr="Padrão do plano de fundo&#10;&#10;Descrição gerada automaticamente">
            <a:extLst>
              <a:ext uri="{FF2B5EF4-FFF2-40B4-BE49-F238E27FC236}">
                <a16:creationId xmlns:a16="http://schemas.microsoft.com/office/drawing/2014/main" id="{03560BDA-FD41-DCA0-9D03-92201390F772}"/>
              </a:ext>
            </a:extLst>
          </p:cNvPr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313" y="1750821"/>
            <a:ext cx="1552149" cy="951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2DAE3AC-C05A-8D1A-D999-EE81ABED6912}"/>
              </a:ext>
            </a:extLst>
          </p:cNvPr>
          <p:cNvPicPr>
            <a:picLocks noChangeAspect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246" y="3836860"/>
            <a:ext cx="2449385" cy="547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Bristol Myers Squibb">
            <a:extLst>
              <a:ext uri="{FF2B5EF4-FFF2-40B4-BE49-F238E27FC236}">
                <a16:creationId xmlns:a16="http://schemas.microsoft.com/office/drawing/2014/main" id="{27BAF971-2061-2F9A-33EF-4F8405E7B399}"/>
              </a:ext>
            </a:extLst>
          </p:cNvPr>
          <p:cNvPicPr>
            <a:picLocks noChangeAspect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52" y="4550937"/>
            <a:ext cx="2772745" cy="420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Abbott Logo">
            <a:extLst>
              <a:ext uri="{FF2B5EF4-FFF2-40B4-BE49-F238E27FC236}">
                <a16:creationId xmlns:a16="http://schemas.microsoft.com/office/drawing/2014/main" id="{F0CA6B41-5B38-564A-7ACF-7E1E815A147C}"/>
              </a:ext>
            </a:extLst>
          </p:cNvPr>
          <p:cNvPicPr>
            <a:picLocks noChangeAspect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254" y="3523730"/>
            <a:ext cx="2455542" cy="641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 descr="Logotipo, nome da empresa&#10;&#10;Descrição gerada automaticamente">
            <a:extLst>
              <a:ext uri="{FF2B5EF4-FFF2-40B4-BE49-F238E27FC236}">
                <a16:creationId xmlns:a16="http://schemas.microsoft.com/office/drawing/2014/main" id="{756BD10B-7F3C-7559-7B3C-FFCABFDC8C9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947" y="5565619"/>
            <a:ext cx="1581150" cy="862965"/>
          </a:xfrm>
          <a:prstGeom prst="rect">
            <a:avLst/>
          </a:prstGeom>
        </p:spPr>
      </p:pic>
      <p:pic>
        <p:nvPicPr>
          <p:cNvPr id="9" name="Imagem 8" descr="Logotipo, nome da empresa&#10;&#10;Descrição gerada automaticamente">
            <a:extLst>
              <a:ext uri="{FF2B5EF4-FFF2-40B4-BE49-F238E27FC236}">
                <a16:creationId xmlns:a16="http://schemas.microsoft.com/office/drawing/2014/main" id="{2104F3F8-B8D2-ACD7-3B5D-871ECFB5954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602" y="1735664"/>
            <a:ext cx="1184672" cy="1184672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96E2027C-DA27-CD44-68F2-3CDC17F54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503" y="5575416"/>
            <a:ext cx="2357493" cy="940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Imagem 5" descr="Logotipo&#10;&#10;Descrição gerada automaticamente">
            <a:extLst>
              <a:ext uri="{FF2B5EF4-FFF2-40B4-BE49-F238E27FC236}">
                <a16:creationId xmlns:a16="http://schemas.microsoft.com/office/drawing/2014/main" id="{E62D9E1A-B129-4957-32DA-B9AB0FE86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204" y="4996388"/>
            <a:ext cx="1432196" cy="1432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Imagem 6" descr="Logotipo&#10;&#10;Descrição gerada automaticamente">
            <a:extLst>
              <a:ext uri="{FF2B5EF4-FFF2-40B4-BE49-F238E27FC236}">
                <a16:creationId xmlns:a16="http://schemas.microsoft.com/office/drawing/2014/main" id="{826F5439-C063-8DAF-49FD-B952A5D79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403" y="3346565"/>
            <a:ext cx="3000702" cy="77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Imagem 7" descr="Logotipo&#10;&#10;Descrição gerada automaticamente com confiança média">
            <a:extLst>
              <a:ext uri="{FF2B5EF4-FFF2-40B4-BE49-F238E27FC236}">
                <a16:creationId xmlns:a16="http://schemas.microsoft.com/office/drawing/2014/main" id="{915B4E54-3AAF-CF5A-7BC8-65B9BE6D9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403" y="1145133"/>
            <a:ext cx="1755943" cy="175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001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9153B8-43E4-811C-DECB-F03F89AB6F93}"/>
              </a:ext>
            </a:extLst>
          </p:cNvPr>
          <p:cNvSpPr txBox="1"/>
          <p:nvPr/>
        </p:nvSpPr>
        <p:spPr>
          <a:xfrm>
            <a:off x="2813649" y="966157"/>
            <a:ext cx="86508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b="1" dirty="0">
                <a:solidFill>
                  <a:schemeClr val="accent1"/>
                </a:solidFill>
              </a:rPr>
              <a:t>Área de cobertura:</a:t>
            </a:r>
          </a:p>
          <a:p>
            <a:endParaRPr lang="pt-BR" dirty="0"/>
          </a:p>
          <a:p>
            <a:r>
              <a:rPr lang="pt-BR" dirty="0"/>
              <a:t>Regiões Atendidas:</a:t>
            </a:r>
          </a:p>
          <a:p>
            <a:endParaRPr lang="pt-BR" dirty="0"/>
          </a:p>
          <a:p>
            <a:r>
              <a:rPr lang="pt-BR" dirty="0"/>
              <a:t>São Paulo e Grande São Paulo (São Caetano, São Bernardo, Santo André, Diadema, Osasco, Guarulhos, Santos e Barueri)</a:t>
            </a:r>
          </a:p>
          <a:p>
            <a:endParaRPr lang="pt-BR" dirty="0"/>
          </a:p>
          <a:p>
            <a:r>
              <a:rPr lang="pt-BR" b="1" dirty="0">
                <a:solidFill>
                  <a:schemeClr val="accent1"/>
                </a:solidFill>
              </a:rPr>
              <a:t>Total de vidas: 5000 associados </a:t>
            </a:r>
          </a:p>
          <a:p>
            <a:endParaRPr lang="pt-BR" b="1" dirty="0">
              <a:solidFill>
                <a:schemeClr val="accent1"/>
              </a:solidFill>
            </a:endParaRPr>
          </a:p>
          <a:p>
            <a:r>
              <a:rPr lang="pt-BR" b="1" dirty="0">
                <a:solidFill>
                  <a:schemeClr val="accent1"/>
                </a:solidFill>
              </a:rPr>
              <a:t>Idade Média da Carteira: </a:t>
            </a:r>
            <a:r>
              <a:rPr lang="pt-BR" dirty="0"/>
              <a:t>50 anos</a:t>
            </a:r>
          </a:p>
          <a:p>
            <a:endParaRPr lang="pt-BR" dirty="0"/>
          </a:p>
          <a:p>
            <a:r>
              <a:rPr lang="pt-BR" dirty="0"/>
              <a:t>Iniciaremos as primeiro com São Paulo, Grande São Paulo, após o serviço implantado, faremos outras praças com parceiros.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944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895778F4-3780-AB42-BD44-D24EE8A5F3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0372" r="-35" b="9220"/>
          <a:stretch/>
        </p:blipFill>
        <p:spPr>
          <a:xfrm>
            <a:off x="2915815" y="927041"/>
            <a:ext cx="3261931" cy="5676778"/>
          </a:xfrm>
          <a:prstGeom prst="rect">
            <a:avLst/>
          </a:prstGeom>
        </p:spPr>
      </p:pic>
      <p:pic>
        <p:nvPicPr>
          <p:cNvPr id="7" name="Imagem 6" descr="Interface gráfica do usuário, Texto, Aplicativo, chat ou mensagem de texto&#10;&#10;Descrição gerada automaticamente">
            <a:extLst>
              <a:ext uri="{FF2B5EF4-FFF2-40B4-BE49-F238E27FC236}">
                <a16:creationId xmlns:a16="http://schemas.microsoft.com/office/drawing/2014/main" id="{412B8951-BDA3-3F26-45A6-E467D27D9D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68" r="2967" b="10747"/>
          <a:stretch/>
        </p:blipFill>
        <p:spPr>
          <a:xfrm>
            <a:off x="7438357" y="883811"/>
            <a:ext cx="3261931" cy="5763238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BBEF18E-D2CB-0F5B-DD1E-6F5105F72260}"/>
              </a:ext>
            </a:extLst>
          </p:cNvPr>
          <p:cNvSpPr txBox="1"/>
          <p:nvPr/>
        </p:nvSpPr>
        <p:spPr>
          <a:xfrm>
            <a:off x="4481335" y="359106"/>
            <a:ext cx="4488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1"/>
                </a:solidFill>
              </a:rPr>
              <a:t>Protocolo Operacional</a:t>
            </a:r>
          </a:p>
        </p:txBody>
      </p:sp>
    </p:spTree>
    <p:extLst>
      <p:ext uri="{BB962C8B-B14F-4D97-AF65-F5344CB8AC3E}">
        <p14:creationId xmlns:p14="http://schemas.microsoft.com/office/powerpoint/2010/main" val="1075053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228CD167-0DE1-1D4D-2A04-586672576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939602"/>
              </p:ext>
            </p:extLst>
          </p:nvPr>
        </p:nvGraphicFramePr>
        <p:xfrm>
          <a:off x="2504702" y="1982159"/>
          <a:ext cx="3353696" cy="31465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521263">
                  <a:extLst>
                    <a:ext uri="{9D8B030D-6E8A-4147-A177-3AD203B41FA5}">
                      <a16:colId xmlns:a16="http://schemas.microsoft.com/office/drawing/2014/main" val="3744230486"/>
                    </a:ext>
                  </a:extLst>
                </a:gridCol>
                <a:gridCol w="1832433">
                  <a:extLst>
                    <a:ext uri="{9D8B030D-6E8A-4147-A177-3AD203B41FA5}">
                      <a16:colId xmlns:a16="http://schemas.microsoft.com/office/drawing/2014/main" val="734089798"/>
                    </a:ext>
                  </a:extLst>
                </a:gridCol>
              </a:tblGrid>
              <a:tr h="393315"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PLANO PESSOA FÍSICA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rgbClr val="002060"/>
                          </a:solidFill>
                        </a:rPr>
                        <a:t>PLANO PESSOA FÍSICA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6062237"/>
                  </a:ext>
                </a:extLst>
              </a:tr>
              <a:tr h="393315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2060"/>
                          </a:solidFill>
                        </a:rPr>
                        <a:t>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2060"/>
                          </a:solidFill>
                        </a:rPr>
                        <a:t>VALOR MENSAL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808926"/>
                  </a:ext>
                </a:extLst>
              </a:tr>
              <a:tr h="393315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0 - 39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R$ 49,00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9566608"/>
                  </a:ext>
                </a:extLst>
              </a:tr>
              <a:tr h="393315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40 - 49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R$ 59,00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9727170"/>
                  </a:ext>
                </a:extLst>
              </a:tr>
              <a:tr h="393315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50 - 59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R$ 69,00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999831"/>
                  </a:ext>
                </a:extLst>
              </a:tr>
              <a:tr h="393315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60 - 69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R$ 89,00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5448303"/>
                  </a:ext>
                </a:extLst>
              </a:tr>
              <a:tr h="393315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70 - 79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R$ 99,00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1400658"/>
                  </a:ext>
                </a:extLst>
              </a:tr>
              <a:tr h="393315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Acima de 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R$ 129,00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8960877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EC292DF-2586-6318-618E-7E3DFFD97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449382"/>
              </p:ext>
            </p:extLst>
          </p:nvPr>
        </p:nvGraphicFramePr>
        <p:xfrm>
          <a:off x="6791263" y="1982159"/>
          <a:ext cx="3449221" cy="118322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690760">
                  <a:extLst>
                    <a:ext uri="{9D8B030D-6E8A-4147-A177-3AD203B41FA5}">
                      <a16:colId xmlns:a16="http://schemas.microsoft.com/office/drawing/2014/main" val="3744230486"/>
                    </a:ext>
                  </a:extLst>
                </a:gridCol>
                <a:gridCol w="1758461">
                  <a:extLst>
                    <a:ext uri="{9D8B030D-6E8A-4147-A177-3AD203B41FA5}">
                      <a16:colId xmlns:a16="http://schemas.microsoft.com/office/drawing/2014/main" val="734089798"/>
                    </a:ext>
                  </a:extLst>
                </a:gridCol>
              </a:tblGrid>
              <a:tr h="293503"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PLANO CONVÊNIO COLETIVO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rgbClr val="002060"/>
                          </a:solidFill>
                        </a:rPr>
                        <a:t>PLANO PESSOA FÍSICA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6062237"/>
                  </a:ext>
                </a:extLst>
              </a:tr>
              <a:tr h="293503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2060"/>
                          </a:solidFill>
                        </a:rPr>
                        <a:t>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2060"/>
                          </a:solidFill>
                        </a:rPr>
                        <a:t>VALOR MENSAL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808926"/>
                  </a:ext>
                </a:extLst>
              </a:tr>
              <a:tr h="451702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Todas as 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R$ 49,00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9566608"/>
                  </a:ext>
                </a:extLst>
              </a:tr>
            </a:tbl>
          </a:graphicData>
        </a:graphic>
      </p:graphicFrame>
      <p:sp>
        <p:nvSpPr>
          <p:cNvPr id="5" name="Title 37">
            <a:extLst>
              <a:ext uri="{FF2B5EF4-FFF2-40B4-BE49-F238E27FC236}">
                <a16:creationId xmlns:a16="http://schemas.microsoft.com/office/drawing/2014/main" id="{F85DFA82-32A6-E68F-F9D4-2FDB744B233F}"/>
              </a:ext>
            </a:extLst>
          </p:cNvPr>
          <p:cNvSpPr txBox="1">
            <a:spLocks/>
          </p:cNvSpPr>
          <p:nvPr/>
        </p:nvSpPr>
        <p:spPr>
          <a:xfrm>
            <a:off x="3238490" y="561501"/>
            <a:ext cx="7768816" cy="47089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" b="1" dirty="0">
              <a:solidFill>
                <a:srgbClr val="064671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r>
              <a:rPr lang="en-US" sz="2800" b="1" dirty="0">
                <a:solidFill>
                  <a:srgbClr val="06467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TABELA DE PREÇOS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5010E02-68B1-3C66-695F-0F4C151A149F}"/>
              </a:ext>
            </a:extLst>
          </p:cNvPr>
          <p:cNvSpPr txBox="1"/>
          <p:nvPr/>
        </p:nvSpPr>
        <p:spPr>
          <a:xfrm>
            <a:off x="2584580" y="1508543"/>
            <a:ext cx="293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DEZ COMERCIAL DEZ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6BDD0CA-9562-C426-38C7-F3083F959E8E}"/>
              </a:ext>
            </a:extLst>
          </p:cNvPr>
          <p:cNvSpPr txBox="1"/>
          <p:nvPr/>
        </p:nvSpPr>
        <p:spPr>
          <a:xfrm>
            <a:off x="6926424" y="1337576"/>
            <a:ext cx="293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ADESAO Associação  SABESP</a:t>
            </a:r>
          </a:p>
        </p:txBody>
      </p:sp>
    </p:spTree>
    <p:extLst>
      <p:ext uri="{BB962C8B-B14F-4D97-AF65-F5344CB8AC3E}">
        <p14:creationId xmlns:p14="http://schemas.microsoft.com/office/powerpoint/2010/main" val="3413809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EC292DF-2586-6318-618E-7E3DFFD97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63996"/>
              </p:ext>
            </p:extLst>
          </p:nvPr>
        </p:nvGraphicFramePr>
        <p:xfrm>
          <a:off x="2646779" y="2077580"/>
          <a:ext cx="4590783" cy="115665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250338">
                  <a:extLst>
                    <a:ext uri="{9D8B030D-6E8A-4147-A177-3AD203B41FA5}">
                      <a16:colId xmlns:a16="http://schemas.microsoft.com/office/drawing/2014/main" val="3744230486"/>
                    </a:ext>
                  </a:extLst>
                </a:gridCol>
                <a:gridCol w="2340445">
                  <a:extLst>
                    <a:ext uri="{9D8B030D-6E8A-4147-A177-3AD203B41FA5}">
                      <a16:colId xmlns:a16="http://schemas.microsoft.com/office/drawing/2014/main" val="734089798"/>
                    </a:ext>
                  </a:extLst>
                </a:gridCol>
              </a:tblGrid>
              <a:tr h="425130"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PLANO Associação SABESP INDIVIDUAL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rgbClr val="002060"/>
                          </a:solidFill>
                        </a:rPr>
                        <a:t>PLANO PESSOA FÍSICA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6062237"/>
                  </a:ext>
                </a:extLst>
              </a:tr>
              <a:tr h="242932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2060"/>
                          </a:solidFill>
                        </a:rPr>
                        <a:t>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2060"/>
                          </a:solidFill>
                        </a:rPr>
                        <a:t>VALOR MENSAL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808926"/>
                  </a:ext>
                </a:extLst>
              </a:tr>
              <a:tr h="300013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Todas as 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2060"/>
                          </a:solidFill>
                        </a:rPr>
                        <a:t>R$ 49,00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9566608"/>
                  </a:ext>
                </a:extLst>
              </a:tr>
            </a:tbl>
          </a:graphicData>
        </a:graphic>
      </p:graphicFrame>
      <p:sp>
        <p:nvSpPr>
          <p:cNvPr id="5" name="Title 37">
            <a:extLst>
              <a:ext uri="{FF2B5EF4-FFF2-40B4-BE49-F238E27FC236}">
                <a16:creationId xmlns:a16="http://schemas.microsoft.com/office/drawing/2014/main" id="{F85DFA82-32A6-E68F-F9D4-2FDB744B233F}"/>
              </a:ext>
            </a:extLst>
          </p:cNvPr>
          <p:cNvSpPr txBox="1">
            <a:spLocks/>
          </p:cNvSpPr>
          <p:nvPr/>
        </p:nvSpPr>
        <p:spPr>
          <a:xfrm>
            <a:off x="3353153" y="305990"/>
            <a:ext cx="8151491" cy="14126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" b="1" dirty="0">
              <a:solidFill>
                <a:srgbClr val="064671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r>
              <a:rPr lang="en-US" sz="2800" b="1" dirty="0">
                <a:solidFill>
                  <a:srgbClr val="06467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TABELA DE PREÇOS Para Associação SABESP</a:t>
            </a:r>
          </a:p>
          <a:p>
            <a:endParaRPr lang="en-US" sz="2800" b="1" dirty="0">
              <a:solidFill>
                <a:srgbClr val="064671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r>
              <a:rPr lang="en-US" sz="2000" b="1" dirty="0">
                <a:solidFill>
                  <a:srgbClr val="06467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Plano </a:t>
            </a:r>
            <a:r>
              <a:rPr lang="en-US" sz="2000" b="1" dirty="0" err="1">
                <a:solidFill>
                  <a:srgbClr val="06467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Orientação</a:t>
            </a:r>
            <a:r>
              <a:rPr lang="en-US" sz="2000" b="1" dirty="0">
                <a:solidFill>
                  <a:srgbClr val="06467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solidFill>
                  <a:srgbClr val="06467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Médica</a:t>
            </a:r>
            <a:r>
              <a:rPr lang="en-US" sz="2000" b="1" dirty="0">
                <a:solidFill>
                  <a:srgbClr val="06467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 24 horas e Atendimento Médico </a:t>
            </a:r>
            <a:r>
              <a:rPr lang="en-US" sz="2000" b="1" dirty="0" err="1">
                <a:solidFill>
                  <a:srgbClr val="064671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domiciliar</a:t>
            </a:r>
            <a:endParaRPr lang="en-US" sz="2000" b="1" dirty="0">
              <a:solidFill>
                <a:srgbClr val="064671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E14F0BE9-EF14-41A2-2FFC-1E177E01EB54}"/>
              </a:ext>
            </a:extLst>
          </p:cNvPr>
          <p:cNvSpPr txBox="1">
            <a:spLocks/>
          </p:cNvSpPr>
          <p:nvPr/>
        </p:nvSpPr>
        <p:spPr>
          <a:xfrm>
            <a:off x="2410768" y="5981660"/>
            <a:ext cx="7737231" cy="470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800" b="1" noProof="0" dirty="0">
                <a:solidFill>
                  <a:srgbClr val="002060"/>
                </a:solidFill>
                <a:latin typeface="Calibri" panose="020F0502020204030204"/>
              </a:rPr>
              <a:t>FORMAS DE PAGAMENTO</a:t>
            </a:r>
            <a:r>
              <a:rPr lang="pt-BR" sz="1800" b="1" dirty="0">
                <a:solidFill>
                  <a:srgbClr val="002060"/>
                </a:solidFill>
                <a:latin typeface="Calibri" panose="020F0502020204030204"/>
              </a:rPr>
              <a:t>: </a:t>
            </a:r>
            <a:r>
              <a:rPr lang="pt-BR" sz="1800" i="0" dirty="0">
                <a:solidFill>
                  <a:srgbClr val="002060"/>
                </a:solidFill>
                <a:effectLst/>
              </a:rPr>
              <a:t>Débito em conta</a:t>
            </a:r>
            <a:r>
              <a:rPr kumimoji="0" lang="pt-BR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 Cartão de crédito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5E8EDEE-4E64-6CFF-51AF-5A962B12C8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34944" r="478"/>
          <a:stretch/>
        </p:blipFill>
        <p:spPr>
          <a:xfrm>
            <a:off x="2086340" y="4448054"/>
            <a:ext cx="6142658" cy="105093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AFEB228-9DDC-60A7-3D8D-31ECA2B57C08}"/>
              </a:ext>
            </a:extLst>
          </p:cNvPr>
          <p:cNvSpPr txBox="1"/>
          <p:nvPr/>
        </p:nvSpPr>
        <p:spPr>
          <a:xfrm>
            <a:off x="2995127" y="3528056"/>
            <a:ext cx="3489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64671"/>
                </a:solidFill>
                <a:latin typeface="Century Gothic" panose="020B0502020202020204" pitchFamily="34" charset="0"/>
                <a:ea typeface="+mj-ea"/>
                <a:cs typeface="Segoe UI" panose="020B0502040204020203" pitchFamily="34" charset="0"/>
              </a:rPr>
              <a:t>PLANO Associação Sabesp FAMILIAR</a:t>
            </a:r>
          </a:p>
        </p:txBody>
      </p:sp>
    </p:spTree>
    <p:extLst>
      <p:ext uri="{BB962C8B-B14F-4D97-AF65-F5344CB8AC3E}">
        <p14:creationId xmlns:p14="http://schemas.microsoft.com/office/powerpoint/2010/main" val="2284264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9153B8-43E4-811C-DECB-F03F89AB6F93}"/>
              </a:ext>
            </a:extLst>
          </p:cNvPr>
          <p:cNvSpPr txBox="1"/>
          <p:nvPr/>
        </p:nvSpPr>
        <p:spPr>
          <a:xfrm>
            <a:off x="2390957" y="4157933"/>
            <a:ext cx="8737117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t-BR" sz="1600" b="1" dirty="0">
                <a:solidFill>
                  <a:srgbClr val="064671"/>
                </a:solidFill>
                <a:latin typeface="Century Gothic" panose="020B0502020202020204" pitchFamily="34" charset="0"/>
                <a:ea typeface="+mj-ea"/>
                <a:cs typeface="Segoe UI" panose="020B0502040204020203" pitchFamily="34" charset="0"/>
              </a:rPr>
              <a:t>Endereços: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1600" b="1" dirty="0">
              <a:solidFill>
                <a:srgbClr val="064671"/>
              </a:solidFill>
              <a:latin typeface="Century Gothic" panose="020B0502020202020204" pitchFamily="34" charset="0"/>
              <a:ea typeface="+mj-ea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t-BR" sz="1600" b="1" dirty="0">
                <a:solidFill>
                  <a:srgbClr val="064671"/>
                </a:solidFill>
                <a:latin typeface="Century Gothic" panose="020B0502020202020204" pitchFamily="34" charset="0"/>
                <a:ea typeface="+mj-ea"/>
                <a:cs typeface="Segoe UI" panose="020B0502040204020203" pitchFamily="34" charset="0"/>
              </a:rPr>
              <a:t>Zona Leste Rua Carneiro Leão, 670 – Centro 03102-050 – São Paulo – SP II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t-BR" sz="1600" b="1" dirty="0">
                <a:solidFill>
                  <a:srgbClr val="064671"/>
                </a:solidFill>
                <a:latin typeface="Century Gothic" panose="020B0502020202020204" pitchFamily="34" charset="0"/>
                <a:ea typeface="+mj-ea"/>
                <a:cs typeface="Segoe UI" panose="020B0502040204020203" pitchFamily="34" charset="0"/>
              </a:rPr>
              <a:t>Zona Sul Rua Baetinga, 70 – Itaim Bibi 04557-010 – São Paulo – SP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t-BR" sz="1600" b="1" dirty="0">
                <a:solidFill>
                  <a:srgbClr val="064671"/>
                </a:solidFill>
                <a:latin typeface="Century Gothic" panose="020B0502020202020204" pitchFamily="34" charset="0"/>
                <a:ea typeface="+mj-ea"/>
                <a:cs typeface="Segoe UI" panose="020B0502040204020203" pitchFamily="34" charset="0"/>
              </a:rPr>
              <a:t>Apoio - Alphaville e Região Alameda Grajaú, 306 – Alphaville Industrial 06454-050 – Barueri – SP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6327DF-8E1D-2253-2AC5-7C30D0E30BF3}"/>
              </a:ext>
            </a:extLst>
          </p:cNvPr>
          <p:cNvSpPr txBox="1"/>
          <p:nvPr/>
        </p:nvSpPr>
        <p:spPr>
          <a:xfrm>
            <a:off x="2390957" y="1821994"/>
            <a:ext cx="65280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64671"/>
                </a:solidFill>
                <a:latin typeface="Century Gothic" panose="020B0502020202020204" pitchFamily="34" charset="0"/>
                <a:ea typeface="+mj-ea"/>
                <a:cs typeface="Segoe UI" panose="020B0502040204020203" pitchFamily="34" charset="0"/>
              </a:rPr>
              <a:t>Diretora Comercial</a:t>
            </a:r>
          </a:p>
          <a:p>
            <a:endParaRPr lang="pt-BR" sz="1600" b="1" dirty="0">
              <a:solidFill>
                <a:srgbClr val="064671"/>
              </a:solidFill>
              <a:latin typeface="Century Gothic" panose="020B0502020202020204" pitchFamily="34" charset="0"/>
              <a:ea typeface="+mj-ea"/>
              <a:cs typeface="Segoe UI" panose="020B0502040204020203" pitchFamily="34" charset="0"/>
            </a:endParaRPr>
          </a:p>
          <a:p>
            <a:r>
              <a:rPr lang="pt-BR" sz="1600" b="1" dirty="0">
                <a:solidFill>
                  <a:srgbClr val="064671"/>
                </a:solidFill>
                <a:latin typeface="Century Gothic" panose="020B0502020202020204" pitchFamily="34" charset="0"/>
                <a:ea typeface="+mj-ea"/>
                <a:cs typeface="Segoe UI" panose="020B0502040204020203" pitchFamily="34" charset="0"/>
              </a:rPr>
              <a:t>Daniela Pardal 11 98795-3325 </a:t>
            </a:r>
          </a:p>
          <a:p>
            <a:r>
              <a:rPr lang="pt-BR" sz="1600" b="1" dirty="0">
                <a:solidFill>
                  <a:srgbClr val="064671"/>
                </a:solidFill>
                <a:latin typeface="Century Gothic" panose="020B0502020202020204" pitchFamily="34" charset="0"/>
                <a:ea typeface="+mj-ea"/>
                <a:cs typeface="Segoe UI" panose="020B0502040204020203" pitchFamily="34" charset="0"/>
              </a:rPr>
              <a:t>daniela@dezemergencias.com.br</a:t>
            </a:r>
          </a:p>
        </p:txBody>
      </p:sp>
    </p:spTree>
    <p:extLst>
      <p:ext uri="{BB962C8B-B14F-4D97-AF65-F5344CB8AC3E}">
        <p14:creationId xmlns:p14="http://schemas.microsoft.com/office/powerpoint/2010/main" val="3418470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374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Vendrami Abrão</dc:creator>
  <cp:lastModifiedBy>NOTEDELLSUL01 DEZ</cp:lastModifiedBy>
  <cp:revision>14</cp:revision>
  <dcterms:created xsi:type="dcterms:W3CDTF">2022-05-10T20:44:13Z</dcterms:created>
  <dcterms:modified xsi:type="dcterms:W3CDTF">2022-08-31T18:13:08Z</dcterms:modified>
</cp:coreProperties>
</file>